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notesMasterIdLst>
    <p:notesMasterId r:id="rId57"/>
  </p:notesMasterIdLst>
  <p:sldIdLst>
    <p:sldId id="280" r:id="rId2"/>
    <p:sldId id="282" r:id="rId3"/>
    <p:sldId id="284" r:id="rId4"/>
    <p:sldId id="286" r:id="rId5"/>
    <p:sldId id="288" r:id="rId6"/>
    <p:sldId id="287" r:id="rId7"/>
    <p:sldId id="289" r:id="rId8"/>
    <p:sldId id="308" r:id="rId9"/>
    <p:sldId id="306" r:id="rId10"/>
    <p:sldId id="304" r:id="rId11"/>
    <p:sldId id="290" r:id="rId12"/>
    <p:sldId id="291" r:id="rId13"/>
    <p:sldId id="292" r:id="rId14"/>
    <p:sldId id="293" r:id="rId15"/>
    <p:sldId id="294" r:id="rId16"/>
    <p:sldId id="296" r:id="rId17"/>
    <p:sldId id="316" r:id="rId18"/>
    <p:sldId id="315" r:id="rId19"/>
    <p:sldId id="298" r:id="rId20"/>
    <p:sldId id="302" r:id="rId21"/>
    <p:sldId id="312" r:id="rId22"/>
    <p:sldId id="310" r:id="rId23"/>
    <p:sldId id="311" r:id="rId24"/>
    <p:sldId id="317" r:id="rId25"/>
    <p:sldId id="318" r:id="rId26"/>
    <p:sldId id="320" r:id="rId27"/>
    <p:sldId id="321" r:id="rId28"/>
    <p:sldId id="322" r:id="rId29"/>
    <p:sldId id="301" r:id="rId30"/>
    <p:sldId id="299" r:id="rId31"/>
    <p:sldId id="328" r:id="rId32"/>
    <p:sldId id="345" r:id="rId33"/>
    <p:sldId id="346" r:id="rId34"/>
    <p:sldId id="347" r:id="rId35"/>
    <p:sldId id="343" r:id="rId36"/>
    <p:sldId id="344"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13" r:id="rId51"/>
    <p:sldId id="314" r:id="rId52"/>
    <p:sldId id="325" r:id="rId53"/>
    <p:sldId id="323" r:id="rId54"/>
    <p:sldId id="324" r:id="rId55"/>
    <p:sldId id="30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8433D-4AF7-4945-9F58-4B2AC6B09BD6}" type="datetimeFigureOut">
              <a:rPr lang="en-IN" smtClean="0"/>
              <a:t>22-12-2022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B0662-0CE5-40E7-AB1E-73EDDAC78600}" type="slidenum">
              <a:rPr lang="en-IN" smtClean="0"/>
              <a:t>‹#›</a:t>
            </a:fld>
            <a:endParaRPr lang="en-IN"/>
          </a:p>
        </p:txBody>
      </p:sp>
    </p:spTree>
    <p:extLst>
      <p:ext uri="{BB962C8B-B14F-4D97-AF65-F5344CB8AC3E}">
        <p14:creationId xmlns:p14="http://schemas.microsoft.com/office/powerpoint/2010/main" val="4294299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1016487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제목 슬라이드">
    <p:spTree>
      <p:nvGrpSpPr>
        <p:cNvPr id="1" name=""/>
        <p:cNvGrpSpPr/>
        <p:nvPr/>
      </p:nvGrpSpPr>
      <p:grpSpPr>
        <a:xfrm>
          <a:off x="0" y="0"/>
          <a:ext cx="0" cy="0"/>
          <a:chOff x="0" y="0"/>
          <a:chExt cx="0" cy="0"/>
        </a:xfrm>
      </p:grpSpPr>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4" name="날짜 개체 틀 3"/>
          <p:cNvSpPr>
            <a:spLocks noGrp="1"/>
          </p:cNvSpPr>
          <p:nvPr>
            <p:ph type="dt" sz="half" idx="10"/>
          </p:nvPr>
        </p:nvSpPr>
        <p:spPr/>
        <p:txBody>
          <a:bodyPr/>
          <a:lstStyle>
            <a:lvl1pPr algn="l">
              <a:defRPr/>
            </a:lvl1pPr>
          </a:lstStyle>
          <a:p>
            <a:fld id="{36440E30-C48E-400A-B8A6-2E2B0A8F65A6}" type="datetimeFigureOut">
              <a:rPr lang="en-IN" smtClean="0"/>
              <a:t>22-12-2022</a:t>
            </a:fld>
            <a:endParaRPr lang="en-IN"/>
          </a:p>
        </p:txBody>
      </p:sp>
      <p:sp>
        <p:nvSpPr>
          <p:cNvPr id="5" name="바닥글 개체 틀 4"/>
          <p:cNvSpPr>
            <a:spLocks noGrp="1"/>
          </p:cNvSpPr>
          <p:nvPr>
            <p:ph type="ftr" sz="quarter" idx="11"/>
          </p:nvPr>
        </p:nvSpPr>
        <p:spPr/>
        <p:txBody>
          <a:bodyPr/>
          <a:lstStyle>
            <a:lvl1pPr algn="l">
              <a:defRPr/>
            </a:lvl1pPr>
          </a:lstStyle>
          <a:p>
            <a:endParaRPr lang="en-IN"/>
          </a:p>
        </p:txBody>
      </p:sp>
      <p:sp>
        <p:nvSpPr>
          <p:cNvPr id="6" name="슬라이드 번호 개체 틀 5"/>
          <p:cNvSpPr>
            <a:spLocks noGrp="1"/>
          </p:cNvSpPr>
          <p:nvPr>
            <p:ph type="sldNum" sz="quarter" idx="12"/>
          </p:nvPr>
        </p:nvSpPr>
        <p:spPr/>
        <p:txBody>
          <a:bodyPr/>
          <a:lstStyle>
            <a:lvl1pPr algn="l">
              <a:defRPr/>
            </a:lvl1pPr>
          </a:lstStyle>
          <a:p>
            <a:fld id="{D85C8801-BE90-4784-87F6-912570187F3C}" type="slidenum">
              <a:rPr lang="en-IN" smtClean="0"/>
              <a:t>‹#›</a:t>
            </a:fld>
            <a:endParaRPr lang="en-IN"/>
          </a:p>
        </p:txBody>
      </p:sp>
      <p:sp>
        <p:nvSpPr>
          <p:cNvPr id="9" name="제목 1"/>
          <p:cNvSpPr>
            <a:spLocks noGrp="1"/>
          </p:cNvSpPr>
          <p:nvPr>
            <p:ph type="ctrTitle"/>
          </p:nvPr>
        </p:nvSpPr>
        <p:spPr>
          <a:xfrm>
            <a:off x="609601" y="3789041"/>
            <a:ext cx="10972799" cy="142734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ED9623"/>
                </a:solidFill>
                <a:effectLst>
                  <a:outerShdw blurRad="63500" algn="ctr" rotWithShape="0">
                    <a:prstClr val="black">
                      <a:alpha val="0"/>
                    </a:prstClr>
                  </a:outerShdw>
                </a:effectLst>
                <a:latin typeface="+mj-lt"/>
                <a:ea typeface="맑은 고딕" pitchFamily="50" charset="-127"/>
                <a:cs typeface="+mj-cs"/>
              </a:defRPr>
            </a:lvl1pPr>
          </a:lstStyle>
          <a:p>
            <a:r>
              <a:rPr lang="en-US" altLang="ko-KR"/>
              <a:t>Click to edit Master title style</a:t>
            </a:r>
            <a:endParaRPr lang="en-US" altLang="ko-KR" dirty="0"/>
          </a:p>
        </p:txBody>
      </p:sp>
    </p:spTree>
    <p:extLst>
      <p:ext uri="{BB962C8B-B14F-4D97-AF65-F5344CB8AC3E}">
        <p14:creationId xmlns:p14="http://schemas.microsoft.com/office/powerpoint/2010/main" val="25152325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2" name="날짜 개체 틀 1"/>
          <p:cNvSpPr>
            <a:spLocks noGrp="1"/>
          </p:cNvSpPr>
          <p:nvPr>
            <p:ph type="dt" sz="half" idx="10"/>
          </p:nvPr>
        </p:nvSpPr>
        <p:spPr/>
        <p:txBody>
          <a:bodyPr/>
          <a:lstStyle/>
          <a:p>
            <a:fld id="{36440E30-C48E-400A-B8A6-2E2B0A8F65A6}" type="datetimeFigureOut">
              <a:rPr lang="en-IN" smtClean="0"/>
              <a:t>22-12-2022</a:t>
            </a:fld>
            <a:endParaRPr lang="en-IN"/>
          </a:p>
        </p:txBody>
      </p:sp>
      <p:sp>
        <p:nvSpPr>
          <p:cNvPr id="3" name="바닥글 개체 틀 2"/>
          <p:cNvSpPr>
            <a:spLocks noGrp="1"/>
          </p:cNvSpPr>
          <p:nvPr>
            <p:ph type="ftr" sz="quarter" idx="11"/>
          </p:nvPr>
        </p:nvSpPr>
        <p:spPr/>
        <p:txBody>
          <a:bodyPr/>
          <a:lstStyle/>
          <a:p>
            <a:endParaRPr lang="en-IN"/>
          </a:p>
        </p:txBody>
      </p:sp>
      <p:sp>
        <p:nvSpPr>
          <p:cNvPr id="4" name="슬라이드 번호 개체 틀 3"/>
          <p:cNvSpPr>
            <a:spLocks noGrp="1"/>
          </p:cNvSpPr>
          <p:nvPr>
            <p:ph type="sldNum" sz="quarter" idx="12"/>
          </p:nvPr>
        </p:nvSpPr>
        <p:spPr/>
        <p:txBody>
          <a:bodyPr/>
          <a:lstStyle/>
          <a:p>
            <a:fld id="{D85C8801-BE90-4784-87F6-912570187F3C}" type="slidenum">
              <a:rPr lang="en-IN" smtClean="0"/>
              <a:t>‹#›</a:t>
            </a:fld>
            <a:endParaRPr lang="en-IN"/>
          </a:p>
        </p:txBody>
      </p:sp>
    </p:spTree>
    <p:extLst>
      <p:ext uri="{BB962C8B-B14F-4D97-AF65-F5344CB8AC3E}">
        <p14:creationId xmlns:p14="http://schemas.microsoft.com/office/powerpoint/2010/main" val="23337808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8" name="날짜 개체 틀 1"/>
          <p:cNvSpPr>
            <a:spLocks noGrp="1"/>
          </p:cNvSpPr>
          <p:nvPr>
            <p:ph type="dt" sz="half" idx="10"/>
          </p:nvPr>
        </p:nvSpPr>
        <p:spPr>
          <a:xfrm>
            <a:off x="609600" y="6429397"/>
            <a:ext cx="2844800" cy="292079"/>
          </a:xfrm>
        </p:spPr>
        <p:txBody>
          <a:bodyPr/>
          <a:lstStyle/>
          <a:p>
            <a:fld id="{36440E30-C48E-400A-B8A6-2E2B0A8F65A6}" type="datetimeFigureOut">
              <a:rPr lang="en-IN" smtClean="0"/>
              <a:t>22-12-2022</a:t>
            </a:fld>
            <a:endParaRPr lang="en-IN"/>
          </a:p>
        </p:txBody>
      </p:sp>
      <p:sp>
        <p:nvSpPr>
          <p:cNvPr id="9" name="바닥글 개체 틀 2"/>
          <p:cNvSpPr>
            <a:spLocks noGrp="1"/>
          </p:cNvSpPr>
          <p:nvPr>
            <p:ph type="ftr" sz="quarter" idx="11"/>
          </p:nvPr>
        </p:nvSpPr>
        <p:spPr>
          <a:xfrm>
            <a:off x="4165600" y="6429397"/>
            <a:ext cx="3860800" cy="292079"/>
          </a:xfrm>
        </p:spPr>
        <p:txBody>
          <a:bodyPr/>
          <a:lstStyle/>
          <a:p>
            <a:endParaRPr lang="en-IN"/>
          </a:p>
        </p:txBody>
      </p:sp>
      <p:sp>
        <p:nvSpPr>
          <p:cNvPr id="10" name="슬라이드 번호 개체 틀 3"/>
          <p:cNvSpPr>
            <a:spLocks noGrp="1"/>
          </p:cNvSpPr>
          <p:nvPr>
            <p:ph type="sldNum" sz="quarter" idx="12"/>
          </p:nvPr>
        </p:nvSpPr>
        <p:spPr>
          <a:xfrm>
            <a:off x="8737600" y="6429397"/>
            <a:ext cx="2844800" cy="292079"/>
          </a:xfrm>
        </p:spPr>
        <p:txBody>
          <a:bodyPr/>
          <a:lstStyle/>
          <a:p>
            <a:fld id="{D85C8801-BE90-4784-87F6-912570187F3C}" type="slidenum">
              <a:rPr lang="en-IN" smtClean="0"/>
              <a:t>‹#›</a:t>
            </a:fld>
            <a:endParaRPr lang="en-IN"/>
          </a:p>
        </p:txBody>
      </p:sp>
    </p:spTree>
    <p:extLst>
      <p:ext uri="{BB962C8B-B14F-4D97-AF65-F5344CB8AC3E}">
        <p14:creationId xmlns:p14="http://schemas.microsoft.com/office/powerpoint/2010/main" val="171251164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2" name="제목 1"/>
          <p:cNvSpPr>
            <a:spLocks noGrp="1"/>
          </p:cNvSpPr>
          <p:nvPr>
            <p:ph type="title"/>
          </p:nvPr>
        </p:nvSpPr>
        <p:spPr>
          <a:xfrm>
            <a:off x="239349" y="606"/>
            <a:ext cx="10214928" cy="796908"/>
          </a:xfrm>
        </p:spPr>
        <p:txBody>
          <a:bodyPr vert="horz" lIns="91440" tIns="45720" rIns="91440" bIns="45720" rtlCol="0" anchor="ctr">
            <a:normAutofit/>
          </a:bodyPr>
          <a:lstStyle>
            <a:lvl1pPr>
              <a:defRPr lang="ko-KR" altLang="en-US" sz="2500" b="1" baseline="0" dirty="0">
                <a:solidFill>
                  <a:schemeClr val="bg1"/>
                </a:solidFill>
                <a:effectLst>
                  <a:outerShdw blurRad="127000" algn="ctr" rotWithShape="0">
                    <a:prstClr val="black">
                      <a:alpha val="36000"/>
                    </a:prstClr>
                  </a:outerShdw>
                </a:effectLst>
                <a:latin typeface="+mj-lt"/>
              </a:defRPr>
            </a:lvl1pPr>
          </a:lstStyle>
          <a:p>
            <a:pPr lvl="0"/>
            <a:r>
              <a:rPr lang="en-US" altLang="ko-KR"/>
              <a:t>Click to edit Master title style</a:t>
            </a:r>
            <a:endParaRPr lang="ko-KR" altLang="en-US" dirty="0"/>
          </a:p>
        </p:txBody>
      </p:sp>
      <p:sp>
        <p:nvSpPr>
          <p:cNvPr id="3" name="날짜 개체 틀 2"/>
          <p:cNvSpPr>
            <a:spLocks noGrp="1"/>
          </p:cNvSpPr>
          <p:nvPr>
            <p:ph type="dt" sz="half" idx="10"/>
          </p:nvPr>
        </p:nvSpPr>
        <p:spPr/>
        <p:txBody>
          <a:bodyPr/>
          <a:lstStyle/>
          <a:p>
            <a:fld id="{36440E30-C48E-400A-B8A6-2E2B0A8F65A6}" type="datetimeFigureOut">
              <a:rPr lang="en-IN" smtClean="0"/>
              <a:t>22-12-2022</a:t>
            </a:fld>
            <a:endParaRPr lang="en-IN"/>
          </a:p>
        </p:txBody>
      </p:sp>
      <p:sp>
        <p:nvSpPr>
          <p:cNvPr id="4" name="바닥글 개체 틀 3"/>
          <p:cNvSpPr>
            <a:spLocks noGrp="1"/>
          </p:cNvSpPr>
          <p:nvPr>
            <p:ph type="ftr" sz="quarter" idx="11"/>
          </p:nvPr>
        </p:nvSpPr>
        <p:spPr/>
        <p:txBody>
          <a:bodyPr/>
          <a:lstStyle/>
          <a:p>
            <a:endParaRPr lang="en-IN"/>
          </a:p>
        </p:txBody>
      </p:sp>
      <p:sp>
        <p:nvSpPr>
          <p:cNvPr id="5" name="슬라이드 번호 개체 틀 4"/>
          <p:cNvSpPr>
            <a:spLocks noGrp="1"/>
          </p:cNvSpPr>
          <p:nvPr>
            <p:ph type="sldNum" sz="quarter" idx="12"/>
          </p:nvPr>
        </p:nvSpPr>
        <p:spPr/>
        <p:txBody>
          <a:bodyPr/>
          <a:lstStyle/>
          <a:p>
            <a:fld id="{D85C8801-BE90-4784-87F6-912570187F3C}" type="slidenum">
              <a:rPr lang="en-IN" smtClean="0"/>
              <a:t>‹#›</a:t>
            </a:fld>
            <a:endParaRPr lang="en-IN"/>
          </a:p>
        </p:txBody>
      </p:sp>
      <p:sp>
        <p:nvSpPr>
          <p:cNvPr id="6" name="내용 개체 틀 2"/>
          <p:cNvSpPr>
            <a:spLocks noGrp="1"/>
          </p:cNvSpPr>
          <p:nvPr>
            <p:ph idx="1"/>
          </p:nvPr>
        </p:nvSpPr>
        <p:spPr>
          <a:xfrm>
            <a:off x="527382" y="1340768"/>
            <a:ext cx="11203367"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30086504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4" name="날짜 개체 틀 3"/>
          <p:cNvSpPr>
            <a:spLocks noGrp="1"/>
          </p:cNvSpPr>
          <p:nvPr>
            <p:ph type="dt" sz="half" idx="10"/>
          </p:nvPr>
        </p:nvSpPr>
        <p:spPr>
          <a:xfrm>
            <a:off x="609600" y="6500835"/>
            <a:ext cx="2844800" cy="220641"/>
          </a:xfrm>
        </p:spPr>
        <p:txBody>
          <a:bodyPr/>
          <a:lstStyle/>
          <a:p>
            <a:fld id="{36440E30-C48E-400A-B8A6-2E2B0A8F65A6}" type="datetimeFigureOut">
              <a:rPr lang="en-IN" smtClean="0"/>
              <a:t>22-12-2022</a:t>
            </a:fld>
            <a:endParaRPr lang="en-IN"/>
          </a:p>
        </p:txBody>
      </p:sp>
      <p:sp>
        <p:nvSpPr>
          <p:cNvPr id="5" name="바닥글 개체 틀 4"/>
          <p:cNvSpPr>
            <a:spLocks noGrp="1"/>
          </p:cNvSpPr>
          <p:nvPr>
            <p:ph type="ftr" sz="quarter" idx="11"/>
          </p:nvPr>
        </p:nvSpPr>
        <p:spPr>
          <a:xfrm>
            <a:off x="4165600" y="6500835"/>
            <a:ext cx="3860800" cy="220641"/>
          </a:xfrm>
        </p:spPr>
        <p:txBody>
          <a:bodyPr/>
          <a:lstStyle/>
          <a:p>
            <a:endParaRPr lang="en-IN"/>
          </a:p>
        </p:txBody>
      </p:sp>
      <p:sp>
        <p:nvSpPr>
          <p:cNvPr id="6" name="슬라이드 번호 개체 틀 5"/>
          <p:cNvSpPr>
            <a:spLocks noGrp="1"/>
          </p:cNvSpPr>
          <p:nvPr>
            <p:ph type="sldNum" sz="quarter" idx="12"/>
          </p:nvPr>
        </p:nvSpPr>
        <p:spPr>
          <a:xfrm>
            <a:off x="8737600" y="6500835"/>
            <a:ext cx="2844800" cy="220641"/>
          </a:xfrm>
        </p:spPr>
        <p:txBody>
          <a:bodyPr/>
          <a:lstStyle/>
          <a:p>
            <a:fld id="{D85C8801-BE90-4784-87F6-912570187F3C}" type="slidenum">
              <a:rPr lang="en-IN" smtClean="0"/>
              <a:t>‹#›</a:t>
            </a:fld>
            <a:endParaRPr lang="en-IN"/>
          </a:p>
        </p:txBody>
      </p:sp>
      <p:sp>
        <p:nvSpPr>
          <p:cNvPr id="11" name="내용 개체 틀 2"/>
          <p:cNvSpPr>
            <a:spLocks noGrp="1"/>
          </p:cNvSpPr>
          <p:nvPr>
            <p:ph idx="1"/>
          </p:nvPr>
        </p:nvSpPr>
        <p:spPr>
          <a:xfrm>
            <a:off x="527382" y="1340768"/>
            <a:ext cx="11203367"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8" name="제목 1"/>
          <p:cNvSpPr>
            <a:spLocks noGrp="1"/>
          </p:cNvSpPr>
          <p:nvPr>
            <p:ph type="title"/>
          </p:nvPr>
        </p:nvSpPr>
        <p:spPr>
          <a:xfrm>
            <a:off x="239349" y="606"/>
            <a:ext cx="10214928" cy="796908"/>
          </a:xfrm>
        </p:spPr>
        <p:txBody>
          <a:bodyPr vert="horz" lIns="91440" tIns="45720" rIns="91440" bIns="45720" rtlCol="0" anchor="ctr">
            <a:normAutofit/>
          </a:bodyPr>
          <a:lstStyle>
            <a:lvl1pPr>
              <a:defRPr lang="ko-KR" altLang="en-US" sz="2500" b="1" baseline="0" dirty="0">
                <a:solidFill>
                  <a:schemeClr val="bg1"/>
                </a:solidFill>
                <a:effectLst>
                  <a:outerShdw blurRad="127000" algn="ctr" rotWithShape="0">
                    <a:prstClr val="black">
                      <a:alpha val="10000"/>
                    </a:prstClr>
                  </a:outerShdw>
                </a:effectLst>
                <a:latin typeface="+mj-lt"/>
              </a:defRPr>
            </a:lvl1pPr>
          </a:lstStyle>
          <a:p>
            <a:pPr lvl="0"/>
            <a:r>
              <a:rPr lang="en-US" altLang="ko-KR"/>
              <a:t>Click to edit Master title style</a:t>
            </a:r>
            <a:endParaRPr lang="ko-KR" altLang="en-US" dirty="0"/>
          </a:p>
        </p:txBody>
      </p:sp>
    </p:spTree>
    <p:extLst>
      <p:ext uri="{BB962C8B-B14F-4D97-AF65-F5344CB8AC3E}">
        <p14:creationId xmlns:p14="http://schemas.microsoft.com/office/powerpoint/2010/main" val="15822586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3" name="날짜 개체 틀 2"/>
          <p:cNvSpPr>
            <a:spLocks noGrp="1"/>
          </p:cNvSpPr>
          <p:nvPr>
            <p:ph type="dt" sz="half" idx="10"/>
          </p:nvPr>
        </p:nvSpPr>
        <p:spPr/>
        <p:txBody>
          <a:bodyPr/>
          <a:lstStyle>
            <a:lvl1pPr>
              <a:defRPr>
                <a:solidFill>
                  <a:schemeClr val="bg1">
                    <a:lumMod val="50000"/>
                  </a:schemeClr>
                </a:solidFill>
              </a:defRPr>
            </a:lvl1pPr>
          </a:lstStyle>
          <a:p>
            <a:fld id="{36440E30-C48E-400A-B8A6-2E2B0A8F65A6}" type="datetimeFigureOut">
              <a:rPr lang="en-IN" smtClean="0"/>
              <a:t>22-12-2022</a:t>
            </a:fld>
            <a:endParaRPr lang="en-IN"/>
          </a:p>
        </p:txBody>
      </p:sp>
      <p:sp>
        <p:nvSpPr>
          <p:cNvPr id="4" name="바닥글 개체 틀 3"/>
          <p:cNvSpPr>
            <a:spLocks noGrp="1"/>
          </p:cNvSpPr>
          <p:nvPr>
            <p:ph type="ftr" sz="quarter" idx="11"/>
          </p:nvPr>
        </p:nvSpPr>
        <p:spPr/>
        <p:txBody>
          <a:bodyPr/>
          <a:lstStyle>
            <a:lvl1pPr>
              <a:defRPr>
                <a:solidFill>
                  <a:schemeClr val="bg1">
                    <a:lumMod val="50000"/>
                  </a:schemeClr>
                </a:solidFill>
              </a:defRPr>
            </a:lvl1pPr>
          </a:lstStyle>
          <a:p>
            <a:endParaRPr lang="en-IN"/>
          </a:p>
        </p:txBody>
      </p:sp>
      <p:sp>
        <p:nvSpPr>
          <p:cNvPr id="5" name="슬라이드 번호 개체 틀 4"/>
          <p:cNvSpPr>
            <a:spLocks noGrp="1"/>
          </p:cNvSpPr>
          <p:nvPr>
            <p:ph type="sldNum" sz="quarter" idx="12"/>
          </p:nvPr>
        </p:nvSpPr>
        <p:spPr/>
        <p:txBody>
          <a:bodyPr/>
          <a:lstStyle>
            <a:lvl1pPr>
              <a:defRPr>
                <a:solidFill>
                  <a:schemeClr val="bg1">
                    <a:lumMod val="50000"/>
                  </a:schemeClr>
                </a:solidFill>
              </a:defRPr>
            </a:lvl1pPr>
          </a:lstStyle>
          <a:p>
            <a:fld id="{D85C8801-BE90-4784-87F6-912570187F3C}" type="slidenum">
              <a:rPr lang="en-IN" smtClean="0"/>
              <a:t>‹#›</a:t>
            </a:fld>
            <a:endParaRPr lang="en-IN"/>
          </a:p>
        </p:txBody>
      </p:sp>
      <p:sp>
        <p:nvSpPr>
          <p:cNvPr id="6" name="제목 1"/>
          <p:cNvSpPr>
            <a:spLocks noGrp="1"/>
          </p:cNvSpPr>
          <p:nvPr>
            <p:ph type="ctrTitle"/>
          </p:nvPr>
        </p:nvSpPr>
        <p:spPr>
          <a:xfrm>
            <a:off x="4393078" y="908720"/>
            <a:ext cx="7266644"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75000"/>
                  </a:schemeClr>
                </a:solidFill>
                <a:effectLst>
                  <a:outerShdw blurRad="63500" algn="ctr" rotWithShape="0">
                    <a:prstClr val="black">
                      <a:alpha val="0"/>
                    </a:prstClr>
                  </a:outerShdw>
                </a:effectLst>
                <a:latin typeface="+mj-lt"/>
                <a:ea typeface="맑은 고딕" pitchFamily="50" charset="-127"/>
                <a:cs typeface="+mj-cs"/>
              </a:defRPr>
            </a:lvl1pPr>
          </a:lstStyle>
          <a:p>
            <a:r>
              <a:rPr lang="en-US" altLang="ko-KR"/>
              <a:t>Click to edit Master title style</a:t>
            </a:r>
            <a:endParaRPr lang="en-US" altLang="ko-KR" dirty="0"/>
          </a:p>
        </p:txBody>
      </p:sp>
    </p:spTree>
    <p:extLst>
      <p:ext uri="{BB962C8B-B14F-4D97-AF65-F5344CB8AC3E}">
        <p14:creationId xmlns:p14="http://schemas.microsoft.com/office/powerpoint/2010/main" val="120750843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19026"/>
            <a:ext cx="109728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062021"/>
            <a:ext cx="109728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0" y="6429397"/>
            <a:ext cx="28448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36440E30-C48E-400A-B8A6-2E2B0A8F65A6}" type="datetimeFigureOut">
              <a:rPr lang="en-IN" smtClean="0"/>
              <a:t>22-12-2022</a:t>
            </a:fld>
            <a:endParaRPr lang="en-IN"/>
          </a:p>
        </p:txBody>
      </p:sp>
      <p:sp>
        <p:nvSpPr>
          <p:cNvPr id="5" name="바닥글 개체 틀 4"/>
          <p:cNvSpPr>
            <a:spLocks noGrp="1"/>
          </p:cNvSpPr>
          <p:nvPr>
            <p:ph type="ftr" sz="quarter" idx="3"/>
          </p:nvPr>
        </p:nvSpPr>
        <p:spPr>
          <a:xfrm>
            <a:off x="4165600" y="6429397"/>
            <a:ext cx="38608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슬라이드 번호 개체 틀 5"/>
          <p:cNvSpPr>
            <a:spLocks noGrp="1"/>
          </p:cNvSpPr>
          <p:nvPr>
            <p:ph type="sldNum" sz="quarter" idx="4"/>
          </p:nvPr>
        </p:nvSpPr>
        <p:spPr>
          <a:xfrm>
            <a:off x="8737600" y="6429397"/>
            <a:ext cx="28448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D85C8801-BE90-4784-87F6-912570187F3C}" type="slidenum">
              <a:rPr lang="en-IN" smtClean="0"/>
              <a:t>‹#›</a:t>
            </a:fld>
            <a:endParaRPr lang="en-IN"/>
          </a:p>
        </p:txBody>
      </p:sp>
    </p:spTree>
    <p:extLst>
      <p:ext uri="{BB962C8B-B14F-4D97-AF65-F5344CB8AC3E}">
        <p14:creationId xmlns:p14="http://schemas.microsoft.com/office/powerpoint/2010/main" val="249923939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56546" y="3878981"/>
            <a:ext cx="11385172" cy="896220"/>
          </a:xfrm>
        </p:spPr>
        <p:txBody>
          <a:bodyPr/>
          <a:lstStyle/>
          <a:p>
            <a:r>
              <a:rPr lang="en-US" altLang="ko-KR" b="1" dirty="0"/>
              <a:t>Grocery Delivery Application</a:t>
            </a:r>
            <a:endParaRPr lang="ko-KR" altLang="en-US" b="1" dirty="0"/>
          </a:p>
        </p:txBody>
      </p:sp>
      <p:sp>
        <p:nvSpPr>
          <p:cNvPr id="4" name="Rectangle 3"/>
          <p:cNvSpPr/>
          <p:nvPr/>
        </p:nvSpPr>
        <p:spPr>
          <a:xfrm>
            <a:off x="328749" y="4775200"/>
            <a:ext cx="3014134" cy="20827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accent6"/>
                </a:solidFill>
                <a:latin typeface="Arial" panose="020B0604020202020204" pitchFamily="34" charset="0"/>
                <a:cs typeface="Arial" panose="020B0604020202020204" pitchFamily="34" charset="0"/>
              </a:rPr>
              <a:t>Presented By </a:t>
            </a:r>
          </a:p>
          <a:p>
            <a:pPr algn="ctr"/>
            <a:r>
              <a:rPr lang="en-US" sz="2400" b="1" dirty="0">
                <a:solidFill>
                  <a:schemeClr val="accent6"/>
                </a:solidFill>
                <a:latin typeface="Arial" panose="020B0604020202020204" pitchFamily="34" charset="0"/>
                <a:cs typeface="Arial" panose="020B0604020202020204" pitchFamily="34" charset="0"/>
              </a:rPr>
              <a:t>C </a:t>
            </a:r>
            <a:r>
              <a:rPr lang="en-US" sz="2400" b="1" dirty="0" err="1">
                <a:solidFill>
                  <a:schemeClr val="accent6"/>
                </a:solidFill>
                <a:latin typeface="Arial" panose="020B0604020202020204" pitchFamily="34" charset="0"/>
                <a:cs typeface="Arial" panose="020B0604020202020204" pitchFamily="34" charset="0"/>
              </a:rPr>
              <a:t>Manik</a:t>
            </a:r>
            <a:r>
              <a:rPr lang="en-US" sz="2400" b="1" dirty="0">
                <a:solidFill>
                  <a:schemeClr val="accent6"/>
                </a:solidFill>
                <a:latin typeface="Arial" panose="020B0604020202020204" pitchFamily="34" charset="0"/>
                <a:cs typeface="Arial" panose="020B0604020202020204" pitchFamily="34" charset="0"/>
              </a:rPr>
              <a:t> Williams</a:t>
            </a:r>
            <a:endParaRPr lang="en-US" sz="2000" b="1" dirty="0">
              <a:solidFill>
                <a:schemeClr val="accent6"/>
              </a:solidFill>
              <a:latin typeface="Arial" panose="020B0604020202020204" pitchFamily="34" charset="0"/>
              <a:cs typeface="Arial" panose="020B0604020202020204" pitchFamily="34" charset="0"/>
            </a:endParaRPr>
          </a:p>
          <a:p>
            <a:pPr algn="ctr"/>
            <a:r>
              <a:rPr lang="en-US" sz="2000" b="1" dirty="0">
                <a:solidFill>
                  <a:schemeClr val="accent6"/>
                </a:solidFill>
                <a:latin typeface="Arial" panose="020B0604020202020204" pitchFamily="34" charset="0"/>
                <a:cs typeface="Arial" panose="020B0604020202020204" pitchFamily="34" charset="0"/>
              </a:rPr>
              <a:t>Satya Prakash</a:t>
            </a:r>
            <a:endParaRPr lang="en-IN" sz="2000" b="1" dirty="0">
              <a:solidFill>
                <a:schemeClr val="accent6"/>
              </a:solidFill>
              <a:latin typeface="Arial" panose="020B0604020202020204" pitchFamily="34" charset="0"/>
              <a:cs typeface="Arial" panose="020B0604020202020204" pitchFamily="34" charset="0"/>
            </a:endParaRPr>
          </a:p>
          <a:p>
            <a:pPr algn="ctr"/>
            <a:r>
              <a:rPr lang="en-IN" sz="2000" b="1" dirty="0" err="1">
                <a:solidFill>
                  <a:schemeClr val="accent6"/>
                </a:solidFill>
                <a:latin typeface="Arial" panose="020B0604020202020204" pitchFamily="34" charset="0"/>
                <a:cs typeface="Arial" panose="020B0604020202020204" pitchFamily="34" charset="0"/>
              </a:rPr>
              <a:t>Valan</a:t>
            </a:r>
            <a:r>
              <a:rPr lang="en-IN" sz="2000" b="1" dirty="0">
                <a:solidFill>
                  <a:schemeClr val="accent6"/>
                </a:solidFill>
                <a:latin typeface="Arial" panose="020B0604020202020204" pitchFamily="34" charset="0"/>
                <a:cs typeface="Arial" panose="020B0604020202020204" pitchFamily="34" charset="0"/>
              </a:rPr>
              <a:t> Dino</a:t>
            </a:r>
          </a:p>
          <a:p>
            <a:pPr algn="ctr"/>
            <a:r>
              <a:rPr lang="en-IN" sz="2000" b="1" dirty="0">
                <a:solidFill>
                  <a:schemeClr val="accent6"/>
                </a:solidFill>
                <a:latin typeface="Arial" panose="020B0604020202020204" pitchFamily="34" charset="0"/>
                <a:cs typeface="Arial" panose="020B0604020202020204" pitchFamily="34" charset="0"/>
              </a:rPr>
              <a:t>Aishwarya S K</a:t>
            </a:r>
          </a:p>
          <a:p>
            <a:pPr algn="ctr"/>
            <a:r>
              <a:rPr lang="en-IN" sz="2000" b="1" dirty="0">
                <a:solidFill>
                  <a:schemeClr val="accent6"/>
                </a:solidFill>
                <a:latin typeface="Arial" panose="020B0604020202020204" pitchFamily="34" charset="0"/>
                <a:cs typeface="Arial" panose="020B0604020202020204" pitchFamily="34" charset="0"/>
              </a:rPr>
              <a:t>Chandra </a:t>
            </a:r>
            <a:r>
              <a:rPr lang="en-IN" sz="2000" b="1" dirty="0" err="1">
                <a:solidFill>
                  <a:schemeClr val="accent6"/>
                </a:solidFill>
                <a:latin typeface="Arial" panose="020B0604020202020204" pitchFamily="34" charset="0"/>
                <a:cs typeface="Arial" panose="020B0604020202020204" pitchFamily="34" charset="0"/>
              </a:rPr>
              <a:t>Vadhana</a:t>
            </a:r>
            <a:r>
              <a:rPr lang="en-IN" sz="2000" b="1" dirty="0">
                <a:solidFill>
                  <a:schemeClr val="accent6"/>
                </a:solidFill>
                <a:latin typeface="Arial" panose="020B0604020202020204" pitchFamily="34" charset="0"/>
                <a:cs typeface="Arial" panose="020B0604020202020204" pitchFamily="34" charset="0"/>
              </a:rPr>
              <a:t> .N</a:t>
            </a:r>
          </a:p>
          <a:p>
            <a:pPr algn="ctr"/>
            <a:r>
              <a:rPr lang="en-IN" sz="2000" b="1" dirty="0" err="1">
                <a:solidFill>
                  <a:schemeClr val="accent6"/>
                </a:solidFill>
                <a:latin typeface="Arial" panose="020B0604020202020204" pitchFamily="34" charset="0"/>
                <a:cs typeface="Arial" panose="020B0604020202020204" pitchFamily="34" charset="0"/>
              </a:rPr>
              <a:t>Karthiga</a:t>
            </a:r>
            <a:r>
              <a:rPr lang="en-IN" sz="2000" b="1" dirty="0">
                <a:solidFill>
                  <a:schemeClr val="accent6"/>
                </a:solidFill>
                <a:latin typeface="Arial" panose="020B0604020202020204" pitchFamily="34" charset="0"/>
                <a:cs typeface="Arial" panose="020B0604020202020204" pitchFamily="34" charset="0"/>
              </a:rPr>
              <a:t> </a:t>
            </a:r>
            <a:r>
              <a:rPr lang="en-IN" sz="2000" b="1" dirty="0" err="1">
                <a:solidFill>
                  <a:schemeClr val="accent6"/>
                </a:solidFill>
                <a:latin typeface="Arial" panose="020B0604020202020204" pitchFamily="34" charset="0"/>
                <a:cs typeface="Arial" panose="020B0604020202020204" pitchFamily="34" charset="0"/>
              </a:rPr>
              <a:t>Muruganatham</a:t>
            </a:r>
            <a:endParaRPr lang="en-IN" sz="2000" b="1" dirty="0">
              <a:solidFill>
                <a:schemeClr val="accent6"/>
              </a:solidFill>
              <a:latin typeface="Arial" panose="020B0604020202020204" pitchFamily="34" charset="0"/>
              <a:cs typeface="Arial" panose="020B0604020202020204" pitchFamily="34" charset="0"/>
            </a:endParaRPr>
          </a:p>
          <a:p>
            <a:pPr algn="ctr"/>
            <a:endParaRPr lang="en-US" sz="2000" b="1" dirty="0">
              <a:solidFill>
                <a:schemeClr val="accent6"/>
              </a:solidFill>
              <a:latin typeface="Arial" panose="020B0604020202020204" pitchFamily="34" charset="0"/>
              <a:cs typeface="Arial" panose="020B0604020202020204" pitchFamily="34" charset="0"/>
            </a:endParaRPr>
          </a:p>
        </p:txBody>
      </p:sp>
      <p:sp>
        <p:nvSpPr>
          <p:cNvPr id="5" name="Rectangle 4"/>
          <p:cNvSpPr/>
          <p:nvPr/>
        </p:nvSpPr>
        <p:spPr>
          <a:xfrm>
            <a:off x="8501744" y="4775201"/>
            <a:ext cx="3014134" cy="1803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solidFill>
                <a:schemeClr val="accent6"/>
              </a:solidFill>
              <a:latin typeface="Arial" panose="020B0604020202020204" pitchFamily="34" charset="0"/>
              <a:cs typeface="Arial" panose="020B0604020202020204" pitchFamily="34" charset="0"/>
            </a:endParaRPr>
          </a:p>
          <a:p>
            <a:pPr algn="ctr"/>
            <a:endParaRPr lang="en-US" sz="2000" b="1" dirty="0">
              <a:solidFill>
                <a:schemeClr val="accent6"/>
              </a:solidFill>
              <a:latin typeface="Arial" panose="020B0604020202020204" pitchFamily="34" charset="0"/>
              <a:cs typeface="Arial" panose="020B0604020202020204" pitchFamily="34" charset="0"/>
            </a:endParaRPr>
          </a:p>
          <a:p>
            <a:pPr algn="ctr"/>
            <a:r>
              <a:rPr lang="en-US" sz="2000" b="1" dirty="0">
                <a:solidFill>
                  <a:schemeClr val="accent6"/>
                </a:solidFill>
                <a:latin typeface="Arial" panose="020B0604020202020204" pitchFamily="34" charset="0"/>
                <a:cs typeface="Arial" panose="020B0604020202020204" pitchFamily="34" charset="0"/>
              </a:rPr>
              <a:t>Under the guidance of</a:t>
            </a:r>
          </a:p>
          <a:p>
            <a:pPr algn="ctr"/>
            <a:r>
              <a:rPr lang="en-US" sz="2000" b="1" dirty="0">
                <a:solidFill>
                  <a:schemeClr val="accent6"/>
                </a:solidFill>
                <a:latin typeface="Arial" panose="020B0604020202020204" pitchFamily="34" charset="0"/>
                <a:cs typeface="Arial" panose="020B0604020202020204" pitchFamily="34" charset="0"/>
              </a:rPr>
              <a:t>Pooja Mehta</a:t>
            </a:r>
          </a:p>
        </p:txBody>
      </p:sp>
    </p:spTree>
    <p:extLst>
      <p:ext uri="{BB962C8B-B14F-4D97-AF65-F5344CB8AC3E}">
        <p14:creationId xmlns:p14="http://schemas.microsoft.com/office/powerpoint/2010/main" val="29894141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340724" y="0"/>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CLASS DIAGRAM</a:t>
            </a:r>
            <a:endParaRPr lang="ko-KR"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92" y="940526"/>
            <a:ext cx="10171612" cy="5917474"/>
          </a:xfrm>
          <a:prstGeom prst="rect">
            <a:avLst/>
          </a:prstGeom>
        </p:spPr>
      </p:pic>
      <p:cxnSp>
        <p:nvCxnSpPr>
          <p:cNvPr id="7" name="Straight Connector 6"/>
          <p:cNvCxnSpPr/>
          <p:nvPr/>
        </p:nvCxnSpPr>
        <p:spPr>
          <a:xfrm flipH="1" flipV="1">
            <a:off x="2142309" y="1942011"/>
            <a:ext cx="8708" cy="1957252"/>
          </a:xfrm>
          <a:prstGeom prst="line">
            <a:avLst/>
          </a:prstGeom>
          <a:ln w="63500"/>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2116455" y="1942011"/>
            <a:ext cx="2893695"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9856742" y="1790700"/>
            <a:ext cx="3538" cy="1632314"/>
          </a:xfrm>
          <a:prstGeom prst="line">
            <a:avLst/>
          </a:prstGeom>
          <a:ln w="63500"/>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a:off x="7505700" y="1790700"/>
            <a:ext cx="2388870"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7505700" y="4739640"/>
            <a:ext cx="1059180" cy="762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H="1">
            <a:off x="3445397" y="4732020"/>
            <a:ext cx="1564753" cy="762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2274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3737232" y="1402248"/>
            <a:ext cx="4814586" cy="646496"/>
            <a:chOff x="1134137" y="4903715"/>
            <a:chExt cx="3788647" cy="593535"/>
          </a:xfrm>
        </p:grpSpPr>
        <p:sp>
          <p:nvSpPr>
            <p:cNvPr id="22" name="Text Box 5"/>
            <p:cNvSpPr txBox="1">
              <a:spLocks noChangeArrowheads="1"/>
            </p:cNvSpPr>
            <p:nvPr/>
          </p:nvSpPr>
          <p:spPr bwMode="auto">
            <a:xfrm>
              <a:off x="1134137" y="4903866"/>
              <a:ext cx="3788647" cy="5933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IMPLEMENTATION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pic>
        <p:nvPicPr>
          <p:cNvPr id="4" name="Picture 3">
            <a:extLst>
              <a:ext uri="{FF2B5EF4-FFF2-40B4-BE49-F238E27FC236}">
                <a16:creationId xmlns:a16="http://schemas.microsoft.com/office/drawing/2014/main" id="{4B9B3ECD-B413-5F1B-F4AE-02275C5B8E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32" y="2146434"/>
            <a:ext cx="12278531" cy="5077326"/>
          </a:xfrm>
          <a:prstGeom prst="rect">
            <a:avLst/>
          </a:prstGeom>
        </p:spPr>
      </p:pic>
    </p:spTree>
    <p:extLst>
      <p:ext uri="{BB962C8B-B14F-4D97-AF65-F5344CB8AC3E}">
        <p14:creationId xmlns:p14="http://schemas.microsoft.com/office/powerpoint/2010/main" val="69104434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marL="0" indent="0"/>
            <a:endParaRPr lang="en-US" i="0" dirty="0">
              <a:solidFill>
                <a:schemeClr val="tx1"/>
              </a:solidFill>
            </a:endParaRPr>
          </a:p>
          <a:p>
            <a:pPr marL="0" indent="0"/>
            <a:r>
              <a:rPr lang="en-US" sz="1800" i="0" dirty="0">
                <a:solidFill>
                  <a:schemeClr val="tx1"/>
                </a:solidFill>
                <a:latin typeface="Arial" panose="020B0604020202020204" pitchFamily="34" charset="0"/>
                <a:cs typeface="Arial" panose="020B0604020202020204" pitchFamily="34" charset="0"/>
              </a:rPr>
              <a:t>Implementation is the stage where the theoretical design is turned into a working system. </a:t>
            </a:r>
          </a:p>
          <a:p>
            <a:pPr marL="0" indent="0"/>
            <a:r>
              <a:rPr lang="en-US" sz="1800" i="0" dirty="0">
                <a:solidFill>
                  <a:schemeClr val="tx1"/>
                </a:solidFill>
                <a:latin typeface="Arial" panose="020B0604020202020204" pitchFamily="34" charset="0"/>
                <a:cs typeface="Arial" panose="020B0604020202020204" pitchFamily="34" charset="0"/>
              </a:rPr>
              <a:t>The most crucial stage in achieving a new successful system and in giving confidence on the new system for the users that it will work efficiently and effectively.</a:t>
            </a:r>
          </a:p>
          <a:p>
            <a:pPr marL="0" indent="0"/>
            <a:r>
              <a:rPr lang="en-US" sz="1800" i="0" dirty="0">
                <a:solidFill>
                  <a:schemeClr val="tx1"/>
                </a:solidFill>
                <a:latin typeface="Arial" panose="020B0604020202020204" pitchFamily="34" charset="0"/>
                <a:cs typeface="Arial" panose="020B0604020202020204" pitchFamily="34" charset="0"/>
              </a:rPr>
              <a:t>The system can be implemented only after thorough testing is done and if it is found to work according to the specification.</a:t>
            </a:r>
          </a:p>
          <a:p>
            <a:pPr marL="0" indent="0"/>
            <a:r>
              <a:rPr lang="en-US" sz="1800" i="0" dirty="0">
                <a:solidFill>
                  <a:schemeClr val="tx1"/>
                </a:solidFill>
                <a:latin typeface="Arial" panose="020B0604020202020204" pitchFamily="34" charset="0"/>
                <a:cs typeface="Arial" panose="020B0604020202020204" pitchFamily="34" charset="0"/>
              </a:rPr>
              <a:t>It involves careful planning, investigation of the current system and its constraints on implementation, design of methods to achieve the changeover and an evaluation of change over methods a part from planning. </a:t>
            </a:r>
          </a:p>
          <a:p>
            <a:pPr marL="0" indent="0"/>
            <a:r>
              <a:rPr lang="en-US" sz="1800" i="0" dirty="0">
                <a:solidFill>
                  <a:schemeClr val="tx1"/>
                </a:solidFill>
                <a:latin typeface="Arial" panose="020B0604020202020204" pitchFamily="34" charset="0"/>
                <a:cs typeface="Arial" panose="020B0604020202020204" pitchFamily="34" charset="0"/>
              </a:rPr>
              <a:t>Two major tasks of preparing the implementation are education and training of the users and testing of the    system.</a:t>
            </a:r>
            <a:endParaRPr lang="en-IN" sz="1800" i="0" dirty="0">
              <a:solidFill>
                <a:schemeClr val="tx1"/>
              </a:solidFill>
              <a:latin typeface="Arial" panose="020B0604020202020204" pitchFamily="34" charset="0"/>
              <a:cs typeface="Arial" panose="020B0604020202020204" pitchFamily="34" charset="0"/>
            </a:endParaRPr>
          </a:p>
        </p:txBody>
      </p:sp>
      <p:sp>
        <p:nvSpPr>
          <p:cNvPr id="2" name="제목 1"/>
          <p:cNvSpPr>
            <a:spLocks noGrp="1"/>
          </p:cNvSpPr>
          <p:nvPr>
            <p:ph type="title"/>
          </p:nvPr>
        </p:nvSpPr>
        <p:spPr>
          <a:xfrm>
            <a:off x="1694803" y="34834"/>
            <a:ext cx="7661196" cy="796908"/>
          </a:xfrm>
        </p:spPr>
        <p:txBody>
          <a:bodyPr/>
          <a:lstStyle/>
          <a:p>
            <a:r>
              <a:rPr lang="en-US" altLang="ko-KR" dirty="0">
                <a:solidFill>
                  <a:schemeClr val="tx1"/>
                </a:solidFill>
              </a:rPr>
              <a:t>		IMPLEMENTATION</a:t>
            </a:r>
            <a:endParaRPr lang="ko-KR" altLang="en-US" dirty="0">
              <a:solidFill>
                <a:schemeClr val="tx1"/>
              </a:solidFill>
            </a:endParaRPr>
          </a:p>
        </p:txBody>
      </p:sp>
    </p:spTree>
    <p:extLst>
      <p:ext uri="{BB962C8B-B14F-4D97-AF65-F5344CB8AC3E}">
        <p14:creationId xmlns:p14="http://schemas.microsoft.com/office/powerpoint/2010/main" val="28352960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endParaRPr lang="en-US" sz="2000" b="1" i="0" dirty="0">
              <a:solidFill>
                <a:srgbClr val="000000"/>
              </a:solidFill>
              <a:latin typeface="Arial Black" panose="020B0A04020102020204" pitchFamily="34" charset="0"/>
            </a:endParaRPr>
          </a:p>
          <a:p>
            <a:r>
              <a:rPr lang="en-US" sz="2000" i="0" dirty="0">
                <a:solidFill>
                  <a:srgbClr val="000000"/>
                </a:solidFill>
                <a:latin typeface="ff10"/>
              </a:rPr>
              <a:t>  After responsibility the plan Online Grocery System, study and investigating all the current or       compulsory functionalities of the organization, the  next job is to do the viability study for the    project.</a:t>
            </a:r>
          </a:p>
          <a:p>
            <a:endParaRPr lang="en-US" sz="2000" i="0" dirty="0">
              <a:solidFill>
                <a:srgbClr val="000000"/>
              </a:solidFill>
              <a:latin typeface="ff10"/>
            </a:endParaRPr>
          </a:p>
          <a:p>
            <a:r>
              <a:rPr lang="en-US" sz="2000" i="0" dirty="0">
                <a:solidFill>
                  <a:srgbClr val="000000"/>
                </a:solidFill>
                <a:latin typeface="ff10"/>
              </a:rPr>
              <a:t> All plans feasible – given limitless resources and  immeasurable time. All the conceivable ways to deliver a solution  to the given problem are find by feasibility study. </a:t>
            </a:r>
          </a:p>
          <a:p>
            <a:endParaRPr lang="en-US" sz="2000" i="0" dirty="0">
              <a:solidFill>
                <a:srgbClr val="000000"/>
              </a:solidFill>
              <a:latin typeface="ff10"/>
            </a:endParaRPr>
          </a:p>
          <a:p>
            <a:r>
              <a:rPr lang="en-US" sz="2000" i="0" dirty="0">
                <a:solidFill>
                  <a:srgbClr val="000000"/>
                </a:solidFill>
                <a:latin typeface="ff10"/>
              </a:rPr>
              <a:t>This planned answer would please all the worker need and must be flexible plenty so that future   studies can be simply done founded on the  future imminent supplies.</a:t>
            </a:r>
          </a:p>
          <a:p>
            <a:endParaRPr lang="ko-KR" altLang="en-US" dirty="0"/>
          </a:p>
        </p:txBody>
      </p:sp>
      <p:sp>
        <p:nvSpPr>
          <p:cNvPr id="2" name="제목 1"/>
          <p:cNvSpPr>
            <a:spLocks noGrp="1"/>
          </p:cNvSpPr>
          <p:nvPr>
            <p:ph type="title"/>
          </p:nvPr>
        </p:nvSpPr>
        <p:spPr>
          <a:xfrm>
            <a:off x="3044632" y="0"/>
            <a:ext cx="7661196" cy="796908"/>
          </a:xfrm>
        </p:spPr>
        <p:txBody>
          <a:bodyPr>
            <a:normAutofit/>
          </a:bodyPr>
          <a:lstStyle/>
          <a:p>
            <a:r>
              <a:rPr lang="en-US" dirty="0">
                <a:solidFill>
                  <a:srgbClr val="000000"/>
                </a:solidFill>
                <a:latin typeface="Calibri" panose="020F0502020204030204" pitchFamily="34" charset="0"/>
                <a:cs typeface="Calibri" panose="020F0502020204030204" pitchFamily="34" charset="0"/>
              </a:rPr>
              <a:t>FEASIBILITY STUDY</a:t>
            </a:r>
            <a:endParaRPr lang="ko-KR"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4543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normAutofit/>
          </a:bodyPr>
          <a:lstStyle/>
          <a:p>
            <a:endParaRPr lang="en-US" b="1" i="0" dirty="0">
              <a:solidFill>
                <a:srgbClr val="000000"/>
              </a:solidFill>
              <a:latin typeface="Arial Black" panose="020B0A04020102020204" pitchFamily="34" charset="0"/>
            </a:endParaRPr>
          </a:p>
          <a:p>
            <a:r>
              <a:rPr lang="en-US" sz="2000" i="0" dirty="0">
                <a:solidFill>
                  <a:srgbClr val="000000"/>
                </a:solidFill>
                <a:latin typeface="ff10"/>
              </a:rPr>
              <a:t>This is very important aspects to be considered while developing a project. </a:t>
            </a:r>
          </a:p>
          <a:p>
            <a:endParaRPr lang="en-US" sz="2000" dirty="0">
              <a:solidFill>
                <a:srgbClr val="000000"/>
              </a:solidFill>
              <a:latin typeface="ff10"/>
            </a:endParaRPr>
          </a:p>
          <a:p>
            <a:r>
              <a:rPr lang="en-US" sz="2000" i="0" dirty="0">
                <a:solidFill>
                  <a:srgbClr val="000000"/>
                </a:solidFill>
                <a:latin typeface="ff10"/>
              </a:rPr>
              <a:t>We decided the technology for our project founded on smallest conceivable charge influence. </a:t>
            </a:r>
          </a:p>
          <a:p>
            <a:endParaRPr lang="en-US" sz="2000" i="0" dirty="0">
              <a:solidFill>
                <a:srgbClr val="000000"/>
              </a:solidFill>
              <a:latin typeface="ff10"/>
            </a:endParaRPr>
          </a:p>
          <a:p>
            <a:r>
              <a:rPr lang="en-US" sz="2000" i="0" dirty="0">
                <a:solidFill>
                  <a:srgbClr val="000000"/>
                </a:solidFill>
                <a:latin typeface="ff10"/>
              </a:rPr>
              <a:t>Entirely tools and system fee obligates to be done by developer. </a:t>
            </a:r>
          </a:p>
          <a:p>
            <a:endParaRPr lang="en-US" sz="2000" i="0" dirty="0">
              <a:solidFill>
                <a:srgbClr val="000000"/>
              </a:solidFill>
              <a:latin typeface="ff10"/>
            </a:endParaRPr>
          </a:p>
          <a:p>
            <a:r>
              <a:rPr lang="en-US" sz="2000" i="0" dirty="0">
                <a:solidFill>
                  <a:srgbClr val="000000"/>
                </a:solidFill>
                <a:latin typeface="ff10"/>
              </a:rPr>
              <a:t>Completely we have projected that the benefits the creator is going to receive from the planned    system will surely dazed the initial prices and the later on organizational cost for system. </a:t>
            </a:r>
          </a:p>
          <a:p>
            <a:endParaRPr lang="ko-KR" altLang="en-US" dirty="0"/>
          </a:p>
        </p:txBody>
      </p:sp>
      <p:sp>
        <p:nvSpPr>
          <p:cNvPr id="2" name="제목 1"/>
          <p:cNvSpPr>
            <a:spLocks noGrp="1"/>
          </p:cNvSpPr>
          <p:nvPr>
            <p:ph type="title"/>
          </p:nvPr>
        </p:nvSpPr>
        <p:spPr>
          <a:xfrm>
            <a:off x="1773181" y="0"/>
            <a:ext cx="7661196" cy="796908"/>
          </a:xfrm>
        </p:spPr>
        <p:txBody>
          <a:bodyPr/>
          <a:lstStyle/>
          <a:p>
            <a:r>
              <a:rPr lang="en-US" altLang="ko-KR" dirty="0">
                <a:solidFill>
                  <a:schemeClr val="tx1"/>
                </a:solidFill>
                <a:effectLst/>
              </a:rPr>
              <a:t>	ECONOMIC FEASIBILITY</a:t>
            </a:r>
            <a:endParaRPr lang="ko-KR" altLang="en-US" dirty="0">
              <a:solidFill>
                <a:schemeClr val="tx1"/>
              </a:solidFill>
              <a:effectLst/>
            </a:endParaRPr>
          </a:p>
        </p:txBody>
      </p:sp>
    </p:spTree>
    <p:extLst>
      <p:ext uri="{BB962C8B-B14F-4D97-AF65-F5344CB8AC3E}">
        <p14:creationId xmlns:p14="http://schemas.microsoft.com/office/powerpoint/2010/main" val="17858477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endParaRPr lang="en-US" b="1" i="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The technical feasibility education contains study of function, presentation and restraints that may move the ability to achieve a suitable system. </a:t>
            </a:r>
          </a:p>
          <a:p>
            <a:endParaRPr lang="en-US" sz="200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For this possibility study, we deliberate whole functionality to be in the organization, as labelled in  the System Obligation Specification (SOS), and checked if the whole thing was possible using  the different types of frontend and backend operations</a:t>
            </a:r>
          </a:p>
        </p:txBody>
      </p:sp>
      <p:sp>
        <p:nvSpPr>
          <p:cNvPr id="2" name="제목 1"/>
          <p:cNvSpPr>
            <a:spLocks noGrp="1"/>
          </p:cNvSpPr>
          <p:nvPr>
            <p:ph type="title"/>
          </p:nvPr>
        </p:nvSpPr>
        <p:spPr>
          <a:xfrm>
            <a:off x="1773180" y="43543"/>
            <a:ext cx="7661196" cy="796908"/>
          </a:xfrm>
        </p:spPr>
        <p:txBody>
          <a:bodyPr/>
          <a:lstStyle/>
          <a:p>
            <a:r>
              <a:rPr lang="en-US" altLang="ko-KR" dirty="0">
                <a:solidFill>
                  <a:schemeClr val="tx1"/>
                </a:solidFill>
                <a:effectLst/>
              </a:rPr>
              <a:t>	TECHNICAL FEASIBILITY</a:t>
            </a:r>
            <a:endParaRPr lang="ko-KR" altLang="en-US" dirty="0">
              <a:solidFill>
                <a:schemeClr val="tx1"/>
              </a:solidFill>
              <a:effectLst/>
            </a:endParaRPr>
          </a:p>
        </p:txBody>
      </p:sp>
    </p:spTree>
    <p:extLst>
      <p:ext uri="{BB962C8B-B14F-4D97-AF65-F5344CB8AC3E}">
        <p14:creationId xmlns:p14="http://schemas.microsoft.com/office/powerpoint/2010/main" val="25361879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MODULES</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pic>
        <p:nvPicPr>
          <p:cNvPr id="4" name="Picture 3">
            <a:extLst>
              <a:ext uri="{FF2B5EF4-FFF2-40B4-BE49-F238E27FC236}">
                <a16:creationId xmlns:a16="http://schemas.microsoft.com/office/drawing/2014/main" id="{5059DA2D-DDF0-9CF5-0AF5-D50632C56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60" y="2281038"/>
            <a:ext cx="12278460" cy="6333506"/>
          </a:xfrm>
          <a:prstGeom prst="rect">
            <a:avLst/>
          </a:prstGeom>
        </p:spPr>
      </p:pic>
    </p:spTree>
    <p:extLst>
      <p:ext uri="{BB962C8B-B14F-4D97-AF65-F5344CB8AC3E}">
        <p14:creationId xmlns:p14="http://schemas.microsoft.com/office/powerpoint/2010/main" val="21571027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2192000" cy="5908766"/>
          </a:xfrm>
        </p:spPr>
        <p:txBody>
          <a:bodyPr>
            <a:normAutofit/>
          </a:bodyPr>
          <a:lstStyle/>
          <a:p>
            <a:pPr>
              <a:buFont typeface="Arial" panose="020B0604020202020204" pitchFamily="34" charset="0"/>
              <a:buChar char="•"/>
            </a:pPr>
            <a:endParaRPr lang="en-US" sz="1800" b="1" i="0" dirty="0">
              <a:solidFill>
                <a:srgbClr val="000000"/>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1800" b="1" i="0" dirty="0">
                <a:solidFill>
                  <a:srgbClr val="000000"/>
                </a:solidFill>
                <a:latin typeface="Arial" panose="020B0604020202020204" pitchFamily="34" charset="0"/>
                <a:cs typeface="Arial" panose="020B0604020202020204" pitchFamily="34" charset="0"/>
              </a:rPr>
              <a:t>Admin </a:t>
            </a:r>
            <a:r>
              <a:rPr lang="en-US" sz="1800" i="0" dirty="0">
                <a:solidFill>
                  <a:srgbClr val="000000"/>
                </a:solidFill>
                <a:latin typeface="Arial" panose="020B0604020202020204" pitchFamily="34" charset="0"/>
                <a:cs typeface="Arial" panose="020B0604020202020204" pitchFamily="34" charset="0"/>
              </a:rPr>
              <a:t>:</a:t>
            </a:r>
          </a:p>
          <a:p>
            <a:pPr marL="0" indent="0"/>
            <a:r>
              <a:rPr lang="en-US" sz="1800" i="0" dirty="0">
                <a:solidFill>
                  <a:srgbClr val="000000"/>
                </a:solidFill>
                <a:latin typeface="Arial" panose="020B0604020202020204" pitchFamily="34" charset="0"/>
                <a:cs typeface="Arial" panose="020B0604020202020204" pitchFamily="34" charset="0"/>
              </a:rPr>
              <a:t>       Admin has the official powers to control the flow of the data from one part of the system to the other.                                   </a:t>
            </a:r>
          </a:p>
          <a:p>
            <a:pPr marL="0" indent="0"/>
            <a:r>
              <a:rPr lang="en-US" sz="1800" i="0" dirty="0">
                <a:solidFill>
                  <a:srgbClr val="000000"/>
                </a:solidFill>
                <a:latin typeface="Arial" panose="020B0604020202020204" pitchFamily="34" charset="0"/>
                <a:cs typeface="Arial" panose="020B0604020202020204" pitchFamily="34" charset="0"/>
              </a:rPr>
              <a:t>       He can manipulate the access of the users to the data. </a:t>
            </a:r>
          </a:p>
          <a:p>
            <a:pPr marL="0" indent="0"/>
            <a:r>
              <a:rPr lang="en-US" sz="1800" i="0" dirty="0">
                <a:solidFill>
                  <a:srgbClr val="000000"/>
                </a:solidFill>
                <a:latin typeface="Arial" panose="020B0604020202020204" pitchFamily="34" charset="0"/>
                <a:cs typeface="Arial" panose="020B0604020202020204" pitchFamily="34" charset="0"/>
              </a:rPr>
              <a:t>       Hence all the data will be reflected in clean and well data in the interfaces.</a:t>
            </a:r>
          </a:p>
          <a:p>
            <a:pPr marL="0" indent="0"/>
            <a:endParaRPr lang="en-US" sz="1800" i="0" dirty="0">
              <a:solidFill>
                <a:srgbClr val="000000"/>
              </a:solidFill>
              <a:latin typeface="Arial" panose="020B0604020202020204" pitchFamily="34" charset="0"/>
              <a:cs typeface="Arial" panose="020B0604020202020204" pitchFamily="34" charset="0"/>
            </a:endParaRPr>
          </a:p>
          <a:p>
            <a:r>
              <a:rPr lang="en-US" sz="1800" i="0" dirty="0">
                <a:solidFill>
                  <a:srgbClr val="000000"/>
                </a:solidFill>
                <a:latin typeface="Arial" panose="020B0604020202020204" pitchFamily="34" charset="0"/>
                <a:cs typeface="Arial" panose="020B0604020202020204" pitchFamily="34" charset="0"/>
              </a:rPr>
              <a:t>•    </a:t>
            </a:r>
            <a:r>
              <a:rPr lang="en-US" sz="1800" b="1" i="0" dirty="0">
                <a:solidFill>
                  <a:srgbClr val="000000"/>
                </a:solidFill>
                <a:latin typeface="Arial" panose="020B0604020202020204" pitchFamily="34" charset="0"/>
                <a:cs typeface="Arial" panose="020B0604020202020204" pitchFamily="34" charset="0"/>
              </a:rPr>
              <a:t>Customer </a:t>
            </a:r>
            <a:r>
              <a:rPr lang="en-US" sz="1800" i="0" dirty="0">
                <a:solidFill>
                  <a:srgbClr val="000000"/>
                </a:solidFill>
                <a:latin typeface="Arial" panose="020B0604020202020204" pitchFamily="34" charset="0"/>
                <a:cs typeface="Arial" panose="020B0604020202020204" pitchFamily="34" charset="0"/>
              </a:rPr>
              <a:t>: </a:t>
            </a:r>
          </a:p>
          <a:p>
            <a:r>
              <a:rPr lang="en-US" sz="1800" i="0" dirty="0">
                <a:solidFill>
                  <a:srgbClr val="000000"/>
                </a:solidFill>
                <a:latin typeface="Arial" panose="020B0604020202020204" pitchFamily="34" charset="0"/>
                <a:cs typeface="Arial" panose="020B0604020202020204" pitchFamily="34" charset="0"/>
              </a:rPr>
              <a:t>	Check the all products and give order of products. Check order status and see recently add cart  products. 	</a:t>
            </a:r>
          </a:p>
          <a:p>
            <a:endParaRPr lang="en-US" sz="1800" i="0" dirty="0">
              <a:solidFill>
                <a:srgbClr val="000000"/>
              </a:solidFill>
              <a:latin typeface="Arial" panose="020B0604020202020204" pitchFamily="34" charset="0"/>
              <a:cs typeface="Arial" panose="020B0604020202020204" pitchFamily="34" charset="0"/>
            </a:endParaRPr>
          </a:p>
          <a:p>
            <a:pPr marL="0" indent="0"/>
            <a:r>
              <a:rPr lang="en-US" sz="1800" i="0" dirty="0">
                <a:solidFill>
                  <a:srgbClr val="000000"/>
                </a:solidFill>
                <a:latin typeface="Arial" panose="020B0604020202020204" pitchFamily="34" charset="0"/>
                <a:cs typeface="Arial" panose="020B0604020202020204" pitchFamily="34" charset="0"/>
              </a:rPr>
              <a:t>•    </a:t>
            </a:r>
            <a:r>
              <a:rPr lang="en-US" sz="1800" b="1" i="0" dirty="0">
                <a:solidFill>
                  <a:srgbClr val="000000"/>
                </a:solidFill>
                <a:latin typeface="Arial" panose="020B0604020202020204" pitchFamily="34" charset="0"/>
                <a:cs typeface="Arial" panose="020B0604020202020204" pitchFamily="34" charset="0"/>
              </a:rPr>
              <a:t>Order</a:t>
            </a:r>
            <a:r>
              <a:rPr lang="en-US" sz="1800" i="0" dirty="0">
                <a:solidFill>
                  <a:srgbClr val="000000"/>
                </a:solidFill>
                <a:latin typeface="Arial" panose="020B0604020202020204" pitchFamily="34" charset="0"/>
                <a:cs typeface="Arial" panose="020B0604020202020204" pitchFamily="34" charset="0"/>
              </a:rPr>
              <a:t>: </a:t>
            </a:r>
          </a:p>
          <a:p>
            <a:r>
              <a:rPr lang="en-US" sz="1800" i="0" dirty="0">
                <a:solidFill>
                  <a:srgbClr val="000000"/>
                </a:solidFill>
                <a:latin typeface="Arial" panose="020B0604020202020204" pitchFamily="34" charset="0"/>
                <a:cs typeface="Arial" panose="020B0604020202020204" pitchFamily="34" charset="0"/>
              </a:rPr>
              <a:t>	The order from the dealer is taken through phone and the products; quality is entered by an employee.                       After that  it resolve be saved in the database and a crystal account will have produced for billing purpose. </a:t>
            </a:r>
          </a:p>
        </p:txBody>
      </p:sp>
      <p:sp>
        <p:nvSpPr>
          <p:cNvPr id="3" name="Title 2"/>
          <p:cNvSpPr>
            <a:spLocks noGrp="1"/>
          </p:cNvSpPr>
          <p:nvPr>
            <p:ph type="title"/>
          </p:nvPr>
        </p:nvSpPr>
        <p:spPr>
          <a:xfrm>
            <a:off x="152263" y="43543"/>
            <a:ext cx="10214928" cy="796908"/>
          </a:xfrm>
        </p:spPr>
        <p:txBody>
          <a:bodyPr/>
          <a:lstStyle/>
          <a:p>
            <a:r>
              <a:rPr lang="en-US" dirty="0"/>
              <a:t>				</a:t>
            </a:r>
            <a:r>
              <a:rPr lang="en-US" sz="2800" dirty="0">
                <a:solidFill>
                  <a:schemeClr val="tx1"/>
                </a:solidFill>
              </a:rPr>
              <a:t>MODULES</a:t>
            </a:r>
            <a:endParaRPr lang="en-IN" sz="2800" dirty="0">
              <a:solidFill>
                <a:schemeClr val="tx1"/>
              </a:solidFill>
            </a:endParaRPr>
          </a:p>
        </p:txBody>
      </p:sp>
    </p:spTree>
    <p:extLst>
      <p:ext uri="{BB962C8B-B14F-4D97-AF65-F5344CB8AC3E}">
        <p14:creationId xmlns:p14="http://schemas.microsoft.com/office/powerpoint/2010/main" val="32792688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66298"/>
            <a:ext cx="12192000" cy="5891701"/>
          </a:xfrm>
        </p:spPr>
        <p:txBody>
          <a:bodyPr>
            <a:normAutofit/>
          </a:bodyPr>
          <a:lstStyle/>
          <a:p>
            <a:r>
              <a:rPr lang="en-US" sz="2000" i="0" dirty="0">
                <a:solidFill>
                  <a:srgbClr val="000000"/>
                </a:solidFill>
                <a:latin typeface="Arial" panose="020B0604020202020204" pitchFamily="34" charset="0"/>
                <a:cs typeface="Arial" panose="020B0604020202020204" pitchFamily="34" charset="0"/>
              </a:rPr>
              <a:t>  </a:t>
            </a:r>
          </a:p>
          <a:p>
            <a:pPr>
              <a:buFont typeface="Arial" panose="020B0604020202020204" pitchFamily="34" charset="0"/>
              <a:buChar char="•"/>
            </a:pPr>
            <a:r>
              <a:rPr lang="en-US" sz="2000" b="1" i="0" dirty="0">
                <a:solidFill>
                  <a:srgbClr val="000000"/>
                </a:solidFill>
                <a:latin typeface="Arial" panose="020B0604020202020204" pitchFamily="34" charset="0"/>
                <a:cs typeface="Arial" panose="020B0604020202020204" pitchFamily="34" charset="0"/>
              </a:rPr>
              <a:t>Cart </a:t>
            </a:r>
            <a:r>
              <a:rPr lang="en-US" sz="2000" i="0" dirty="0">
                <a:solidFill>
                  <a:srgbClr val="000000"/>
                </a:solidFill>
                <a:latin typeface="Arial" panose="020B0604020202020204" pitchFamily="34" charset="0"/>
                <a:cs typeface="Arial" panose="020B0604020202020204" pitchFamily="34" charset="0"/>
              </a:rPr>
              <a:t>: </a:t>
            </a:r>
          </a:p>
          <a:p>
            <a:r>
              <a:rPr lang="en-US" sz="2000" i="0" dirty="0">
                <a:solidFill>
                  <a:srgbClr val="000000"/>
                </a:solidFill>
                <a:latin typeface="Arial" panose="020B0604020202020204" pitchFamily="34" charset="0"/>
                <a:cs typeface="Arial" panose="020B0604020202020204" pitchFamily="34" charset="0"/>
              </a:rPr>
              <a:t>	After trade, the products will be directed to the cart. In the cart unit we can get the  total quantity of        products available.</a:t>
            </a:r>
          </a:p>
          <a:p>
            <a:endParaRPr lang="en-US" sz="2000" i="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    </a:t>
            </a:r>
            <a:r>
              <a:rPr lang="en-US" sz="2000" b="1" i="0" dirty="0">
                <a:solidFill>
                  <a:srgbClr val="000000"/>
                </a:solidFill>
                <a:latin typeface="Arial" panose="020B0604020202020204" pitchFamily="34" charset="0"/>
                <a:cs typeface="Arial" panose="020B0604020202020204" pitchFamily="34" charset="0"/>
              </a:rPr>
              <a:t>Payment </a:t>
            </a:r>
            <a:r>
              <a:rPr lang="en-US" sz="2000" i="0" dirty="0">
                <a:solidFill>
                  <a:srgbClr val="000000"/>
                </a:solidFill>
                <a:latin typeface="Arial" panose="020B0604020202020204" pitchFamily="34" charset="0"/>
                <a:cs typeface="Arial" panose="020B0604020202020204" pitchFamily="34" charset="0"/>
              </a:rPr>
              <a:t>: </a:t>
            </a:r>
          </a:p>
          <a:p>
            <a:r>
              <a:rPr lang="en-US" sz="2000" i="0" dirty="0">
                <a:solidFill>
                  <a:srgbClr val="000000"/>
                </a:solidFill>
                <a:latin typeface="Arial" panose="020B0604020202020204" pitchFamily="34" charset="0"/>
                <a:cs typeface="Arial" panose="020B0604020202020204" pitchFamily="34" charset="0"/>
              </a:rPr>
              <a:t> 	Configurable to permit and charge, or authorize only and on conception of invoices.</a:t>
            </a:r>
          </a:p>
          <a:p>
            <a:r>
              <a:rPr lang="en-US" sz="2000" i="0" dirty="0">
                <a:solidFill>
                  <a:srgbClr val="000000"/>
                </a:solidFill>
                <a:latin typeface="Arial" panose="020B0604020202020204" pitchFamily="34" charset="0"/>
                <a:cs typeface="Arial" panose="020B0604020202020204" pitchFamily="34" charset="0"/>
              </a:rPr>
              <a:t> 	Cash on delivery available. </a:t>
            </a:r>
          </a:p>
          <a:p>
            <a:endParaRPr lang="en-US" sz="2000" i="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    </a:t>
            </a:r>
            <a:r>
              <a:rPr lang="en-US" sz="2000" b="1" i="0" dirty="0">
                <a:solidFill>
                  <a:srgbClr val="000000"/>
                </a:solidFill>
                <a:latin typeface="Arial" panose="020B0604020202020204" pitchFamily="34" charset="0"/>
                <a:cs typeface="Arial" panose="020B0604020202020204" pitchFamily="34" charset="0"/>
              </a:rPr>
              <a:t>Product </a:t>
            </a:r>
            <a:r>
              <a:rPr lang="en-US" sz="2000" i="0" dirty="0">
                <a:solidFill>
                  <a:srgbClr val="000000"/>
                </a:solidFill>
                <a:latin typeface="Arial" panose="020B0604020202020204" pitchFamily="34" charset="0"/>
                <a:cs typeface="Arial" panose="020B0604020202020204" pitchFamily="34" charset="0"/>
              </a:rPr>
              <a:t>: </a:t>
            </a:r>
          </a:p>
          <a:p>
            <a:r>
              <a:rPr lang="en-US" sz="2000" i="0" dirty="0">
                <a:solidFill>
                  <a:srgbClr val="000000"/>
                </a:solidFill>
                <a:latin typeface="Arial" panose="020B0604020202020204" pitchFamily="34" charset="0"/>
                <a:cs typeface="Arial" panose="020B0604020202020204" pitchFamily="34" charset="0"/>
              </a:rPr>
              <a:t>	Detail information about product which is provided by admin.</a:t>
            </a:r>
            <a:endParaRPr lang="ko-KR"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517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639951" y="1419668"/>
            <a:ext cx="7549078" cy="2325910"/>
            <a:chOff x="1613837" y="4903715"/>
            <a:chExt cx="2616806" cy="2135370"/>
          </a:xfrm>
        </p:grpSpPr>
        <p:sp>
          <p:nvSpPr>
            <p:cNvPr id="22" name="Text Box 5"/>
            <p:cNvSpPr txBox="1">
              <a:spLocks noChangeArrowheads="1"/>
            </p:cNvSpPr>
            <p:nvPr/>
          </p:nvSpPr>
          <p:spPr bwMode="auto">
            <a:xfrm>
              <a:off x="1613837" y="4919860"/>
              <a:ext cx="2616806" cy="2119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OVERVIEW OF TECHNOLOGIES USED</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pic>
        <p:nvPicPr>
          <p:cNvPr id="4" name="Picture 3">
            <a:extLst>
              <a:ext uri="{FF2B5EF4-FFF2-40B4-BE49-F238E27FC236}">
                <a16:creationId xmlns:a16="http://schemas.microsoft.com/office/drawing/2014/main" id="{B846E9F4-085C-0012-70C7-19648D432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19688"/>
            <a:ext cx="12192000" cy="4932948"/>
          </a:xfrm>
          <a:prstGeom prst="rect">
            <a:avLst/>
          </a:prstGeom>
        </p:spPr>
      </p:pic>
    </p:spTree>
    <p:extLst>
      <p:ext uri="{BB962C8B-B14F-4D97-AF65-F5344CB8AC3E}">
        <p14:creationId xmlns:p14="http://schemas.microsoft.com/office/powerpoint/2010/main" val="817065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INTRODUCTION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pic>
        <p:nvPicPr>
          <p:cNvPr id="4" name="Picture 3">
            <a:extLst>
              <a:ext uri="{FF2B5EF4-FFF2-40B4-BE49-F238E27FC236}">
                <a16:creationId xmlns:a16="http://schemas.microsoft.com/office/drawing/2014/main" id="{7284DB57-9CC6-5070-D758-4E765A5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94560"/>
            <a:ext cx="12192000" cy="4663440"/>
          </a:xfrm>
          <a:prstGeom prst="rect">
            <a:avLst/>
          </a:prstGeom>
          <a:ln>
            <a:solidFill>
              <a:schemeClr val="bg2">
                <a:lumMod val="50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2451998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normAutofit/>
          </a:bodyPr>
          <a:lstStyle/>
          <a:p>
            <a:r>
              <a:rPr lang="en-IN" sz="2000" i="0" dirty="0">
                <a:solidFill>
                  <a:schemeClr val="tx1"/>
                </a:solidFill>
                <a:latin typeface="Arial" panose="020B0604020202020204" pitchFamily="34" charset="0"/>
                <a:cs typeface="Arial" panose="020B0604020202020204" pitchFamily="34" charset="0"/>
              </a:rPr>
              <a:t>JAVA was developed by James Gosling at Sun Microsystems Inc in the year 1995, later acquired by Oracle Corporation.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It is a simple programming language. Java makes writing, compiling, and debugging programming easy. It helps to create reusable code and modular programs.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Java is a class-based, object-oriented programming language and is designed to have as few       implementation dependencies as possible.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A general-purpose programming language made for developers to write once run anywhere that is compiled Java code can run on all platforms that support Java.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Java applications are compiled to byte code that can run on any Java Virtual Machine. The syntax of Java is similar to c/c++.</a:t>
            </a:r>
          </a:p>
        </p:txBody>
      </p:sp>
      <p:sp>
        <p:nvSpPr>
          <p:cNvPr id="2" name="제목 1"/>
          <p:cNvSpPr>
            <a:spLocks noGrp="1"/>
          </p:cNvSpPr>
          <p:nvPr>
            <p:ph type="title"/>
          </p:nvPr>
        </p:nvSpPr>
        <p:spPr>
          <a:xfrm>
            <a:off x="213223" y="121920"/>
            <a:ext cx="10214928" cy="796908"/>
          </a:xfrm>
        </p:spPr>
        <p:txBody>
          <a:bodyPr/>
          <a:lstStyle/>
          <a:p>
            <a:r>
              <a:rPr lang="en-US" altLang="ko-KR" dirty="0">
                <a:solidFill>
                  <a:schemeClr val="tx1"/>
                </a:solidFill>
                <a:effectLst/>
              </a:rPr>
              <a:t>				About JAVA</a:t>
            </a:r>
            <a:endParaRPr lang="ko-KR" altLang="en-US" dirty="0">
              <a:solidFill>
                <a:schemeClr val="tx1"/>
              </a:solidFill>
              <a:effectLst/>
            </a:endParaRPr>
          </a:p>
        </p:txBody>
      </p:sp>
    </p:spTree>
    <p:extLst>
      <p:ext uri="{BB962C8B-B14F-4D97-AF65-F5344CB8AC3E}">
        <p14:creationId xmlns:p14="http://schemas.microsoft.com/office/powerpoint/2010/main" val="14296997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66651"/>
            <a:ext cx="11730749" cy="5399819"/>
          </a:xfrm>
        </p:spPr>
        <p:txBody>
          <a:bodyPr/>
          <a:lstStyle/>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Spring Boot is an open-source micro framework maintained by a company called Pivotal.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It provides Java developers with a platform to get started with an auto configurable                          production-grade Spring application.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With it, developers can get started quickly without losing time on preparing and configuring their     Spring application.</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Spring Boot is built on top of the Spring framework, and it comes with many dependencies that  can be plugged into the Spring application.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Some examples are Spring Kafka, Spring LDAP, Spring Web Services, and Spring Security.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However, developers have to configure each building brick themselves using a lot of XML                configuration files or annotations</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The main goal of the Spring Boot framework is to reduce overall development time and increase      efficiency by having a default setup for unit and integration tests.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If you want to get started quickly with your Java application, you can easily accept all defaults    and  avoid the XML configuration completely.	</a:t>
            </a:r>
            <a:endParaRPr lang="en-IN" sz="2000" i="0" dirty="0">
              <a:solidFill>
                <a:schemeClr val="tx1"/>
              </a:solidFill>
              <a:latin typeface="Arial" panose="020B0604020202020204" pitchFamily="34" charset="0"/>
              <a:cs typeface="Arial" panose="020B0604020202020204" pitchFamily="34" charset="0"/>
            </a:endParaRPr>
          </a:p>
        </p:txBody>
      </p:sp>
      <p:sp>
        <p:nvSpPr>
          <p:cNvPr id="4" name="제목 1"/>
          <p:cNvSpPr>
            <a:spLocks noGrp="1"/>
          </p:cNvSpPr>
          <p:nvPr>
            <p:ph type="title"/>
          </p:nvPr>
        </p:nvSpPr>
        <p:spPr>
          <a:xfrm>
            <a:off x="1703512" y="77677"/>
            <a:ext cx="7661196" cy="796908"/>
          </a:xfrm>
        </p:spPr>
        <p:txBody>
          <a:bodyPr/>
          <a:lstStyle/>
          <a:p>
            <a:r>
              <a:rPr lang="en-US" altLang="ko-KR" dirty="0">
                <a:effectLst/>
              </a:rPr>
              <a:t>		</a:t>
            </a:r>
            <a:r>
              <a:rPr lang="en-US" altLang="ko-KR" dirty="0">
                <a:solidFill>
                  <a:schemeClr val="tx1"/>
                </a:solidFill>
                <a:effectLst/>
              </a:rPr>
              <a:t>About SpringBoot</a:t>
            </a:r>
            <a:endParaRPr lang="ko-KR" altLang="en-US" dirty="0">
              <a:solidFill>
                <a:schemeClr val="tx1"/>
              </a:solidFill>
              <a:effectLst/>
            </a:endParaRPr>
          </a:p>
        </p:txBody>
      </p:sp>
    </p:spTree>
    <p:extLst>
      <p:ext uri="{BB962C8B-B14F-4D97-AF65-F5344CB8AC3E}">
        <p14:creationId xmlns:p14="http://schemas.microsoft.com/office/powerpoint/2010/main" val="20185082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Well, the Spring framework focuses on providing flexibility through its dependency injection           feature.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It helps to inject the required dependencies quickly but also to develop your application in a           loosely coupled fashion.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Some other benefits include: A lightweight framework. Helps with loose coupling dependencies and testability. The modular architecture allows you to pick the parts you need and isolate         them.</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Has support for both XML and annotation configuration.</a:t>
            </a:r>
            <a:endParaRPr lang="en-IN" sz="20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Spring Boot, on the other hand, is focused on shortening the code length and providing you      with an easy way to run your Spring application.</a:t>
            </a:r>
            <a:endParaRPr lang="en-IN" sz="2000" i="0" dirty="0">
              <a:solidFill>
                <a:schemeClr val="tx1"/>
              </a:solidFill>
              <a:latin typeface="Arial" panose="020B0604020202020204" pitchFamily="34" charset="0"/>
              <a:cs typeface="Arial" panose="020B0604020202020204" pitchFamily="34" charset="0"/>
            </a:endParaRPr>
          </a:p>
        </p:txBody>
      </p:sp>
      <p:sp>
        <p:nvSpPr>
          <p:cNvPr id="4" name="제목 1"/>
          <p:cNvSpPr>
            <a:spLocks noGrp="1"/>
          </p:cNvSpPr>
          <p:nvPr>
            <p:ph type="title"/>
          </p:nvPr>
        </p:nvSpPr>
        <p:spPr>
          <a:xfrm>
            <a:off x="98612" y="77677"/>
            <a:ext cx="9583270" cy="796908"/>
          </a:xfrm>
        </p:spPr>
        <p:txBody>
          <a:bodyPr>
            <a:normAutofit/>
          </a:bodyPr>
          <a:lstStyle/>
          <a:p>
            <a:r>
              <a:rPr lang="en-US" altLang="ko-KR" dirty="0">
                <a:solidFill>
                  <a:schemeClr val="tx1"/>
                </a:solidFill>
                <a:effectLst/>
              </a:rPr>
              <a:t>What’s the Difference Between Spring and Spring Boot?</a:t>
            </a:r>
            <a:endParaRPr lang="ko-KR" altLang="en-US" dirty="0">
              <a:solidFill>
                <a:schemeClr val="tx1"/>
              </a:solidFill>
              <a:effectLst/>
            </a:endParaRPr>
          </a:p>
        </p:txBody>
      </p:sp>
    </p:spTree>
    <p:extLst>
      <p:ext uri="{BB962C8B-B14F-4D97-AF65-F5344CB8AC3E}">
        <p14:creationId xmlns:p14="http://schemas.microsoft.com/office/powerpoint/2010/main" val="8493676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7382" y="1358186"/>
            <a:ext cx="11203367" cy="5025702"/>
          </a:xfrm>
        </p:spPr>
        <p:txBody>
          <a:bodyPr>
            <a:normAutofit/>
          </a:bodyPr>
          <a:lstStyle/>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Auto configuration: Developers can automatically configure their Spring application.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However, Spring Boot is also capable of changing the configuration based on the                      dependencies   you list.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For example, when you list “MySQL” as a dependency, it will configure your Spring application with the “MySQL connector” included.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And if you want to add a custom configuration, you can create a class that overrides the default configuration for your “MySQL connector”.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Standalone: There’s no need to deploy your application to a web server. You simply enter the   run command to start the application.</a:t>
            </a:r>
            <a:endParaRPr lang="en-IN" sz="2000" i="0" dirty="0">
              <a:solidFill>
                <a:schemeClr val="tx1"/>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solidFill>
                  <a:schemeClr val="tx1"/>
                </a:solidFill>
              </a:rPr>
              <a:t>		Features of SPRINGBOOT</a:t>
            </a:r>
            <a:endParaRPr lang="en-IN" dirty="0">
              <a:solidFill>
                <a:schemeClr val="tx1"/>
              </a:solidFill>
            </a:endParaRPr>
          </a:p>
        </p:txBody>
      </p:sp>
    </p:spTree>
    <p:extLst>
      <p:ext uri="{BB962C8B-B14F-4D97-AF65-F5344CB8AC3E}">
        <p14:creationId xmlns:p14="http://schemas.microsoft.com/office/powerpoint/2010/main" val="34400097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57942"/>
            <a:ext cx="12192000" cy="5900058"/>
          </a:xfrm>
        </p:spPr>
        <p:txBody>
          <a:bodyPr>
            <a:normAutofit/>
          </a:bodyPr>
          <a:lstStyle/>
          <a:p>
            <a:r>
              <a:rPr lang="en-US" sz="2000" i="0" dirty="0">
                <a:solidFill>
                  <a:schemeClr val="tx1"/>
                </a:solidFill>
              </a:rPr>
              <a:t>	Representational State Transfer (REST) is an architectural style that defines a set of constraints to be used for                  creating web services. REST API is a way of accessing web services in a simple and flexible way without having      any processing.</a:t>
            </a:r>
            <a:endParaRPr lang="en-IN" sz="2000" i="0" dirty="0">
              <a:solidFill>
                <a:schemeClr val="tx1"/>
              </a:solidFill>
            </a:endParaRPr>
          </a:p>
          <a:p>
            <a:endParaRPr lang="en-US" sz="2000" i="0" dirty="0">
              <a:solidFill>
                <a:schemeClr val="tx1"/>
              </a:solidFill>
            </a:endParaRPr>
          </a:p>
          <a:p>
            <a:r>
              <a:rPr lang="en-US" sz="2000" i="0" dirty="0">
                <a:solidFill>
                  <a:schemeClr val="tx1"/>
                </a:solidFill>
              </a:rPr>
              <a:t>	It’s used to fetch or give some information from a web service. All communication done via REST API uses only    HTTP request.</a:t>
            </a:r>
          </a:p>
          <a:p>
            <a:endParaRPr lang="en-US" sz="2000" i="0" dirty="0">
              <a:solidFill>
                <a:schemeClr val="tx1"/>
              </a:solidFill>
            </a:endParaRPr>
          </a:p>
          <a:p>
            <a:r>
              <a:rPr lang="en-US" sz="2000" i="0" dirty="0">
                <a:solidFill>
                  <a:schemeClr val="tx1"/>
                </a:solidFill>
              </a:rPr>
              <a:t>	 An API for a website is code that allows two software programs to communicate with each other. The API spells out the proper way for a developer to write a program requesting services from an operating system or other      application.</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Working :</a:t>
            </a:r>
            <a:r>
              <a:rPr lang="en-US" sz="2000" i="0" dirty="0">
                <a:solidFill>
                  <a:schemeClr val="tx1"/>
                </a:solidFill>
              </a:rPr>
              <a:t> A request is sent from client to server in the form of a web URL as HTTP GET or POST or PUT or DELETE request. After that, a response comes back from the server in the form of a resource which can be anything like HTML, XML, Image, or JSON. But now JSON is the most popular format being used in Web Services.</a:t>
            </a:r>
          </a:p>
        </p:txBody>
      </p:sp>
      <p:sp>
        <p:nvSpPr>
          <p:cNvPr id="4" name="Title 2"/>
          <p:cNvSpPr>
            <a:spLocks noGrp="1"/>
          </p:cNvSpPr>
          <p:nvPr>
            <p:ph type="title"/>
          </p:nvPr>
        </p:nvSpPr>
        <p:spPr>
          <a:xfrm>
            <a:off x="239349" y="606"/>
            <a:ext cx="10214928" cy="796908"/>
          </a:xfrm>
        </p:spPr>
        <p:txBody>
          <a:bodyPr/>
          <a:lstStyle/>
          <a:p>
            <a:r>
              <a:rPr lang="en-US" dirty="0">
                <a:solidFill>
                  <a:schemeClr val="tx1"/>
                </a:solidFill>
              </a:rPr>
              <a:t>				REST API</a:t>
            </a:r>
            <a:endParaRPr lang="en-IN" dirty="0">
              <a:solidFill>
                <a:schemeClr val="tx1"/>
              </a:solidFill>
            </a:endParaRPr>
          </a:p>
        </p:txBody>
      </p:sp>
    </p:spTree>
    <p:extLst>
      <p:ext uri="{BB962C8B-B14F-4D97-AF65-F5344CB8AC3E}">
        <p14:creationId xmlns:p14="http://schemas.microsoft.com/office/powerpoint/2010/main" val="15596609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31818"/>
            <a:ext cx="12192000" cy="5926182"/>
          </a:xfrm>
        </p:spPr>
        <p:txBody>
          <a:bodyPr>
            <a:normAutofit lnSpcReduction="10000"/>
          </a:bodyPr>
          <a:lstStyle/>
          <a:p>
            <a:r>
              <a:rPr lang="en-US" i="0" dirty="0">
                <a:solidFill>
                  <a:schemeClr val="tx1"/>
                </a:solidFill>
              </a:rPr>
              <a:t>	</a:t>
            </a:r>
            <a:r>
              <a:rPr lang="en-US" sz="2000" i="0" dirty="0">
                <a:solidFill>
                  <a:schemeClr val="tx1"/>
                </a:solidFill>
              </a:rPr>
              <a:t>In HTTP there are 4 methods that are commonly used in a REST-based Architecture i.e., POST, GET, PUT, and          DELETE. </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GET: </a:t>
            </a:r>
            <a:r>
              <a:rPr lang="en-US" sz="2000" i="0" dirty="0">
                <a:solidFill>
                  <a:schemeClr val="tx1"/>
                </a:solidFill>
              </a:rPr>
              <a:t>The HTTP GET method is used to read (or retrieve) a representation of a resource. In the safe path, GET        returns a representation in XML or JSON and an HTTP response code of 200 (OK). In an error case, it most often   returns a 404 (NOT FOUND) or 400 (BAD REQUEST).  	</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POST: </a:t>
            </a:r>
            <a:r>
              <a:rPr lang="en-US" sz="2000" i="0" dirty="0">
                <a:solidFill>
                  <a:schemeClr val="tx1"/>
                </a:solidFill>
              </a:rPr>
              <a:t>The POST verb is most often utilized to create new resources. In particular, it’s used to create subordinate  resources. That is, subordinate to some other (e.g. parent) resource. On successful creation, return HTTP status  201, returning a Location header with a link to the newly-created resource with the 201 HTTP status.</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PUT: </a:t>
            </a:r>
            <a:r>
              <a:rPr lang="en-US" sz="2000" i="0" dirty="0">
                <a:solidFill>
                  <a:schemeClr val="tx1"/>
                </a:solidFill>
              </a:rPr>
              <a:t>It is used for updating the capabilities. However, PUT can also be used to create a resource in the case         where the resource ID is chosen by the client instead of by the server. In other words, if the PUT is to a URI that     contains the value of a non-existent resource ID. On successful update, return 200 (or 204 if not returning any     content in the body) from a PUT.</a:t>
            </a:r>
            <a:endParaRPr lang="en-IN" sz="2000" i="0" dirty="0">
              <a:solidFill>
                <a:schemeClr val="tx1"/>
              </a:solidFill>
            </a:endParaRPr>
          </a:p>
          <a:p>
            <a:endParaRPr lang="en-US" sz="2000" i="0" dirty="0">
              <a:solidFill>
                <a:schemeClr val="tx1"/>
              </a:solidFill>
            </a:endParaRPr>
          </a:p>
          <a:p>
            <a:r>
              <a:rPr lang="en-US" sz="2000" i="0" dirty="0">
                <a:solidFill>
                  <a:schemeClr val="tx1"/>
                </a:solidFill>
              </a:rPr>
              <a:t>	</a:t>
            </a:r>
            <a:r>
              <a:rPr lang="en-US" sz="2000" b="1" i="0" dirty="0">
                <a:solidFill>
                  <a:schemeClr val="tx1"/>
                </a:solidFill>
              </a:rPr>
              <a:t>DELETE: </a:t>
            </a:r>
            <a:r>
              <a:rPr lang="en-US" sz="2000" i="0" dirty="0">
                <a:solidFill>
                  <a:schemeClr val="tx1"/>
                </a:solidFill>
              </a:rPr>
              <a:t>It is used to delete a resource identified by a URI. On successful deletion, return HTTP status 200 (OK)     along with a response body.</a:t>
            </a:r>
            <a:endParaRPr lang="en-IN" i="0" dirty="0">
              <a:solidFill>
                <a:schemeClr val="tx1"/>
              </a:solidFill>
            </a:endParaRPr>
          </a:p>
        </p:txBody>
      </p:sp>
    </p:spTree>
    <p:extLst>
      <p:ext uri="{BB962C8B-B14F-4D97-AF65-F5344CB8AC3E}">
        <p14:creationId xmlns:p14="http://schemas.microsoft.com/office/powerpoint/2010/main" val="32006424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57943"/>
            <a:ext cx="12192000" cy="5900057"/>
          </a:xfrm>
        </p:spPr>
        <p:txBody>
          <a:bodyPr/>
          <a:lstStyle/>
          <a:p>
            <a:pPr marL="1257300" lvl="2" indent="-342900">
              <a:buFont typeface="Arial" panose="020B0604020202020204" pitchFamily="34" charset="0"/>
              <a:buChar char="•"/>
            </a:pPr>
            <a:r>
              <a:rPr lang="en-US" sz="2000" i="0" dirty="0">
                <a:solidFill>
                  <a:schemeClr val="tx1"/>
                </a:solidFill>
              </a:rPr>
              <a:t>JPA stands for Java Persistence API (Application Programming Interface). It was initially released on                11 May 2006. </a:t>
            </a:r>
          </a:p>
          <a:p>
            <a:pPr marL="1257300" lvl="2" indent="-342900">
              <a:buFont typeface="Arial" panose="020B0604020202020204" pitchFamily="34" charset="0"/>
              <a:buChar char="•"/>
            </a:pPr>
            <a:r>
              <a:rPr lang="en-US" sz="2000" i="0" dirty="0">
                <a:solidFill>
                  <a:schemeClr val="tx1"/>
                </a:solidFill>
              </a:rPr>
              <a:t>It is a Java specification that gives some functionality and standard to ORM tools. It is used to examine,        control, and persist data between Java objects and relational databases.</a:t>
            </a:r>
          </a:p>
          <a:p>
            <a:pPr marL="1257300" lvl="2" indent="-342900">
              <a:buFont typeface="Arial" panose="020B0604020202020204" pitchFamily="34" charset="0"/>
              <a:buChar char="•"/>
            </a:pPr>
            <a:r>
              <a:rPr lang="en-US" sz="2000" i="0" dirty="0">
                <a:solidFill>
                  <a:schemeClr val="tx1"/>
                </a:solidFill>
              </a:rPr>
              <a:t>The JPA specification defines the object-relational mapping internally, rather than relying on vendor-             specific mapping implementations. </a:t>
            </a:r>
          </a:p>
          <a:p>
            <a:pPr marL="1257300" lvl="2" indent="-342900">
              <a:buFont typeface="Arial" panose="020B0604020202020204" pitchFamily="34" charset="0"/>
              <a:buChar char="•"/>
            </a:pPr>
            <a:r>
              <a:rPr lang="en-US" sz="2000" i="0" dirty="0">
                <a:solidFill>
                  <a:schemeClr val="tx1"/>
                </a:solidFill>
              </a:rPr>
              <a:t>JPA is based on the Java programming model that applies to Java Enterprise Edition (Java EE)                    environments, but JPA can function within a Java SE environment for testing application functions.</a:t>
            </a:r>
          </a:p>
          <a:p>
            <a:pPr marL="1257300" lvl="2" indent="-342900">
              <a:buFont typeface="Arial" panose="020B0604020202020204" pitchFamily="34" charset="0"/>
              <a:buChar char="•"/>
            </a:pPr>
            <a:r>
              <a:rPr lang="en-US" sz="2000" i="0" dirty="0">
                <a:solidFill>
                  <a:schemeClr val="tx1"/>
                </a:solidFill>
              </a:rPr>
              <a:t>JPA represents a simplification of the persistence programming model. </a:t>
            </a:r>
          </a:p>
          <a:p>
            <a:pPr marL="1257300" lvl="2" indent="-342900">
              <a:buFont typeface="Arial" panose="020B0604020202020204" pitchFamily="34" charset="0"/>
              <a:buChar char="•"/>
            </a:pPr>
            <a:r>
              <a:rPr lang="en-US" sz="2000" i="0" dirty="0">
                <a:solidFill>
                  <a:schemeClr val="tx1"/>
                </a:solidFill>
              </a:rPr>
              <a:t>The JPA specification explicitly defines the object-relational mapping, rather than relying on                      vendor-specific mapping implementations.</a:t>
            </a:r>
          </a:p>
          <a:p>
            <a:pPr marL="1257300" lvl="2" indent="-342900">
              <a:buFont typeface="Arial" panose="020B0604020202020204" pitchFamily="34" charset="0"/>
              <a:buChar char="•"/>
            </a:pPr>
            <a:r>
              <a:rPr lang="en-US" sz="2000" i="0" dirty="0">
                <a:solidFill>
                  <a:schemeClr val="tx1"/>
                </a:solidFill>
              </a:rPr>
              <a:t>JPA standardizes the important task of object-relational mapping by using annotations or XML to              map objects into one or more tables of a database.</a:t>
            </a:r>
          </a:p>
          <a:p>
            <a:pPr marL="914400" lvl="2" indent="0"/>
            <a:endParaRPr lang="en-US" sz="2000" i="0" dirty="0">
              <a:solidFill>
                <a:schemeClr val="tx1"/>
              </a:solidFill>
            </a:endParaRPr>
          </a:p>
          <a:p>
            <a:pPr marL="914400" lvl="2" indent="0"/>
            <a:endParaRPr lang="en-US" sz="2000" i="0" dirty="0">
              <a:solidFill>
                <a:schemeClr val="tx1"/>
              </a:solidFill>
            </a:endParaRPr>
          </a:p>
          <a:p>
            <a:pPr marL="914400" lvl="2" indent="0"/>
            <a:endParaRPr lang="en-US" sz="2000" i="0" dirty="0">
              <a:solidFill>
                <a:schemeClr val="tx1"/>
              </a:solidFill>
            </a:endParaRPr>
          </a:p>
          <a:p>
            <a:pPr marL="914400" lvl="2" indent="0"/>
            <a:endParaRPr lang="en-US" sz="2000" i="0" dirty="0">
              <a:solidFill>
                <a:schemeClr val="tx1"/>
              </a:solidFill>
            </a:endParaRPr>
          </a:p>
        </p:txBody>
      </p:sp>
      <p:sp>
        <p:nvSpPr>
          <p:cNvPr id="4" name="Title 2"/>
          <p:cNvSpPr>
            <a:spLocks noGrp="1"/>
          </p:cNvSpPr>
          <p:nvPr>
            <p:ph type="title"/>
          </p:nvPr>
        </p:nvSpPr>
        <p:spPr>
          <a:xfrm>
            <a:off x="0" y="-17417"/>
            <a:ext cx="10214928" cy="796908"/>
          </a:xfrm>
        </p:spPr>
        <p:txBody>
          <a:bodyPr/>
          <a:lstStyle/>
          <a:p>
            <a:r>
              <a:rPr lang="en-US" dirty="0">
                <a:solidFill>
                  <a:schemeClr val="tx1"/>
                </a:solidFill>
              </a:rPr>
              <a:t>			JPA ( JAVA PERSISTANCE API )</a:t>
            </a:r>
            <a:endParaRPr lang="en-IN" dirty="0">
              <a:solidFill>
                <a:schemeClr val="tx1"/>
              </a:solidFill>
            </a:endParaRPr>
          </a:p>
        </p:txBody>
      </p:sp>
    </p:spTree>
    <p:extLst>
      <p:ext uri="{BB962C8B-B14F-4D97-AF65-F5344CB8AC3E}">
        <p14:creationId xmlns:p14="http://schemas.microsoft.com/office/powerpoint/2010/main" val="29059083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0526"/>
            <a:ext cx="12192000" cy="5917474"/>
          </a:xfrm>
        </p:spPr>
        <p:txBody>
          <a:bodyPr/>
          <a:lstStyle/>
          <a:p>
            <a:pPr lvl="1">
              <a:buFont typeface="Arial" panose="020B0604020202020204" pitchFamily="34" charset="0"/>
              <a:buChar char="•"/>
            </a:pPr>
            <a:r>
              <a:rPr lang="en-US" sz="1800" i="0" dirty="0">
                <a:solidFill>
                  <a:schemeClr val="tx1"/>
                </a:solidFill>
              </a:rPr>
              <a:t> Hibernate is a framework in Java which comes with an abstraction layer and handles the implementations internally.    </a:t>
            </a:r>
          </a:p>
          <a:p>
            <a:pPr lvl="1">
              <a:buFont typeface="Arial" panose="020B0604020202020204" pitchFamily="34" charset="0"/>
              <a:buChar char="•"/>
            </a:pPr>
            <a:r>
              <a:rPr lang="en-US" sz="1800" i="0" dirty="0">
                <a:solidFill>
                  <a:schemeClr val="tx1"/>
                </a:solidFill>
              </a:rPr>
              <a:t> The implementations include tasks like writing a query for CRUD operations or establishing a connection with the              databases, </a:t>
            </a:r>
            <a:r>
              <a:rPr lang="en-US" sz="1800" i="0" dirty="0" err="1">
                <a:solidFill>
                  <a:schemeClr val="tx1"/>
                </a:solidFill>
              </a:rPr>
              <a:t>etc</a:t>
            </a:r>
            <a:endParaRPr lang="en-US" sz="1800" i="0" dirty="0">
              <a:solidFill>
                <a:schemeClr val="tx1"/>
              </a:solidFill>
            </a:endParaRPr>
          </a:p>
          <a:p>
            <a:pPr lvl="1">
              <a:buFont typeface="Arial" panose="020B0604020202020204" pitchFamily="34" charset="0"/>
              <a:buChar char="•"/>
            </a:pPr>
            <a:r>
              <a:rPr lang="en-US" sz="1800" i="0" dirty="0">
                <a:solidFill>
                  <a:schemeClr val="tx1"/>
                </a:solidFill>
              </a:rPr>
              <a:t>Hibernate is a ORM tool means it support Object relational mapping. Whereas JDBC is not object oriented moreover       we are dealing with values means primitive data. In hibernate each record is represented as a Object but in JDBC                 each record is nothing but a data which is nothing but primitive values.</a:t>
            </a:r>
          </a:p>
          <a:p>
            <a:pPr marL="457200" lvl="1" indent="0"/>
            <a:r>
              <a:rPr lang="en-US" sz="1800" b="1" i="0" dirty="0">
                <a:solidFill>
                  <a:schemeClr val="tx1"/>
                </a:solidFill>
              </a:rPr>
              <a:t>Benefits of Hibernate : </a:t>
            </a:r>
          </a:p>
          <a:p>
            <a:pPr lvl="1">
              <a:buFont typeface="Arial" panose="020B0604020202020204" pitchFamily="34" charset="0"/>
              <a:buChar char="•"/>
            </a:pPr>
            <a:r>
              <a:rPr lang="en-US" sz="1800" i="0" dirty="0">
                <a:solidFill>
                  <a:schemeClr val="tx1"/>
                </a:solidFill>
              </a:rPr>
              <a:t>Any changes made are encapsulated in the data source itself, so that when those sources or their application                       programming interfaces (APIs) change, the applications that use ORM don't have to make changes or even be aware of     that information. </a:t>
            </a:r>
          </a:p>
          <a:p>
            <a:pPr lvl="1">
              <a:buFont typeface="Arial" panose="020B0604020202020204" pitchFamily="34" charset="0"/>
              <a:buChar char="•"/>
            </a:pPr>
            <a:r>
              <a:rPr lang="en-US" sz="1800" i="0" dirty="0">
                <a:solidFill>
                  <a:schemeClr val="tx1"/>
                </a:solidFill>
              </a:rPr>
              <a:t>Similarly, programmers can have a consistent view of objects over time, although the sources  that deliver them, the        sinks that receive them and the applications that access them may change.</a:t>
            </a:r>
          </a:p>
          <a:p>
            <a:pPr lvl="1">
              <a:buFont typeface="Arial" panose="020B0604020202020204" pitchFamily="34" charset="0"/>
              <a:buChar char="•"/>
            </a:pPr>
            <a:r>
              <a:rPr lang="en-US" sz="1800" i="0" dirty="0">
                <a:solidFill>
                  <a:schemeClr val="tx1"/>
                </a:solidFill>
              </a:rPr>
              <a:t>Hibernate is freely available to download and is licensed under the open source GNU Lesser General Public License             (LGPL). </a:t>
            </a:r>
          </a:p>
          <a:p>
            <a:pPr lvl="1">
              <a:buFont typeface="Arial" panose="020B0604020202020204" pitchFamily="34" charset="0"/>
              <a:buChar char="•"/>
            </a:pPr>
            <a:endParaRPr lang="en-IN" sz="1800" i="0" dirty="0">
              <a:solidFill>
                <a:schemeClr val="tx1"/>
              </a:solidFill>
            </a:endParaRPr>
          </a:p>
        </p:txBody>
      </p:sp>
      <p:sp>
        <p:nvSpPr>
          <p:cNvPr id="4" name="Title 2"/>
          <p:cNvSpPr>
            <a:spLocks noGrp="1"/>
          </p:cNvSpPr>
          <p:nvPr>
            <p:ph type="title"/>
          </p:nvPr>
        </p:nvSpPr>
        <p:spPr>
          <a:xfrm>
            <a:off x="0" y="-17417"/>
            <a:ext cx="10214928" cy="796908"/>
          </a:xfrm>
        </p:spPr>
        <p:txBody>
          <a:bodyPr/>
          <a:lstStyle/>
          <a:p>
            <a:r>
              <a:rPr lang="en-US" dirty="0">
                <a:solidFill>
                  <a:schemeClr val="tx1"/>
                </a:solidFill>
              </a:rPr>
              <a:t>				     HIBERNATE</a:t>
            </a:r>
            <a:endParaRPr lang="en-IN" dirty="0">
              <a:solidFill>
                <a:schemeClr val="tx1"/>
              </a:solidFill>
            </a:endParaRPr>
          </a:p>
        </p:txBody>
      </p:sp>
    </p:spTree>
    <p:extLst>
      <p:ext uri="{BB962C8B-B14F-4D97-AF65-F5344CB8AC3E}">
        <p14:creationId xmlns:p14="http://schemas.microsoft.com/office/powerpoint/2010/main" val="13286564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804258135"/>
              </p:ext>
            </p:extLst>
          </p:nvPr>
        </p:nvGraphicFramePr>
        <p:xfrm>
          <a:off x="0" y="935446"/>
          <a:ext cx="12192000" cy="5922552"/>
        </p:xfrm>
        <a:graphic>
          <a:graphicData uri="http://schemas.openxmlformats.org/drawingml/2006/table">
            <a:tbl>
              <a:tblPr firstRow="1" bandRow="1">
                <a:tableStyleId>{073A0DAA-6AF3-43AB-8588-CEC1D06C72B9}</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987092">
                <a:tc>
                  <a:txBody>
                    <a:bodyPr/>
                    <a:lstStyle/>
                    <a:p>
                      <a:r>
                        <a:rPr lang="en-US" sz="2000" dirty="0"/>
                        <a:t>                                                     </a:t>
                      </a:r>
                    </a:p>
                    <a:p>
                      <a:r>
                        <a:rPr lang="en-US" sz="2000" dirty="0"/>
                        <a:t>                                         </a:t>
                      </a:r>
                      <a:r>
                        <a:rPr lang="en-US" sz="2000" dirty="0">
                          <a:latin typeface="Arial" panose="020B0604020202020204" pitchFamily="34" charset="0"/>
                          <a:cs typeface="Arial" panose="020B0604020202020204" pitchFamily="34" charset="0"/>
                        </a:rPr>
                        <a:t> JPA </a:t>
                      </a:r>
                      <a:endParaRPr lang="en-IN" sz="2000" dirty="0">
                        <a:latin typeface="Arial" panose="020B0604020202020204" pitchFamily="34" charset="0"/>
                        <a:cs typeface="Arial" panose="020B0604020202020204" pitchFamily="34" charset="0"/>
                      </a:endParaRPr>
                    </a:p>
                  </a:txBody>
                  <a:tcPr/>
                </a:tc>
                <a:tc>
                  <a:txBody>
                    <a:bodyPr/>
                    <a:lstStyle/>
                    <a:p>
                      <a:r>
                        <a:rPr lang="en-US" sz="2000" dirty="0"/>
                        <a:t>                                               </a:t>
                      </a:r>
                    </a:p>
                    <a:p>
                      <a:r>
                        <a:rPr lang="en-US" sz="2000" dirty="0">
                          <a:latin typeface="Arial" panose="020B0604020202020204" pitchFamily="34" charset="0"/>
                          <a:cs typeface="Arial" panose="020B0604020202020204" pitchFamily="34" charset="0"/>
                        </a:rPr>
                        <a:t>                                  HIBERNATE</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JPA is described in </a:t>
                      </a:r>
                      <a:r>
                        <a:rPr lang="en-US" sz="1600" b="1" i="0" kern="1200" dirty="0">
                          <a:solidFill>
                            <a:schemeClr val="dk1"/>
                          </a:solidFill>
                          <a:effectLst/>
                          <a:latin typeface="Arial" panose="020B0604020202020204" pitchFamily="34" charset="0"/>
                          <a:ea typeface="+mn-ea"/>
                          <a:cs typeface="Arial" panose="020B0604020202020204" pitchFamily="34" charset="0"/>
                        </a:rPr>
                        <a:t>javax.persistence</a:t>
                      </a:r>
                      <a:r>
                        <a:rPr lang="en-US" sz="1600" b="0" i="0" kern="1200" dirty="0">
                          <a:solidFill>
                            <a:schemeClr val="dk1"/>
                          </a:solidFill>
                          <a:effectLst/>
                          <a:latin typeface="Arial" panose="020B0604020202020204" pitchFamily="34" charset="0"/>
                          <a:ea typeface="+mn-ea"/>
                          <a:cs typeface="Arial" panose="020B0604020202020204" pitchFamily="34" charset="0"/>
                        </a:rPr>
                        <a:t> package.</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Hibernate is described in </a:t>
                      </a:r>
                      <a:r>
                        <a:rPr lang="en-US" sz="1600" b="1" i="0" kern="1200" dirty="0">
                          <a:solidFill>
                            <a:schemeClr val="dk1"/>
                          </a:solidFill>
                          <a:effectLst/>
                          <a:latin typeface="Arial" panose="020B0604020202020204" pitchFamily="34" charset="0"/>
                          <a:ea typeface="+mn-ea"/>
                          <a:cs typeface="Arial" panose="020B0604020202020204" pitchFamily="34" charset="0"/>
                        </a:rPr>
                        <a:t>org.hibernate</a:t>
                      </a:r>
                      <a:r>
                        <a:rPr lang="en-US" sz="1600" b="0" i="0" kern="1200" dirty="0">
                          <a:solidFill>
                            <a:schemeClr val="dk1"/>
                          </a:solidFill>
                          <a:effectLst/>
                          <a:latin typeface="Arial" panose="020B0604020202020204" pitchFamily="34" charset="0"/>
                          <a:ea typeface="+mn-ea"/>
                          <a:cs typeface="Arial" panose="020B0604020202020204" pitchFamily="34" charset="0"/>
                        </a:rPr>
                        <a:t> package.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describes the handling of relational data in Java applications.</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Hibernate is an Object-Relational Mapping (ORM) tool that is      used to save the Java objects in the relational database system.</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is not an implementation. It is only a Java specification.</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Hibernate is an implementation of JPA. Hence, the common        standard</a:t>
                      </a:r>
                      <a:r>
                        <a:rPr lang="en-US" sz="1600" b="0" i="0" kern="1200" baseline="0" dirty="0">
                          <a:solidFill>
                            <a:schemeClr val="dk1"/>
                          </a:solidFill>
                          <a:effectLst/>
                          <a:latin typeface="Arial" panose="020B0604020202020204" pitchFamily="34" charset="0"/>
                          <a:ea typeface="+mn-ea"/>
                          <a:cs typeface="Arial" panose="020B0604020202020204" pitchFamily="34" charset="0"/>
                        </a:rPr>
                        <a:t> </a:t>
                      </a:r>
                      <a:r>
                        <a:rPr lang="en-US" sz="1600" b="0" i="0" kern="1200" dirty="0">
                          <a:solidFill>
                            <a:schemeClr val="dk1"/>
                          </a:solidFill>
                          <a:effectLst/>
                          <a:latin typeface="Arial" panose="020B0604020202020204" pitchFamily="34" charset="0"/>
                          <a:ea typeface="+mn-ea"/>
                          <a:cs typeface="Arial" panose="020B0604020202020204" pitchFamily="34" charset="0"/>
                        </a:rPr>
                        <a:t>which is given by JPA is followed by Hibernate.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is a standard API that permits to perform database operations.</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is used in mapping Java data types with SQL data types and    database</a:t>
                      </a:r>
                      <a:r>
                        <a:rPr lang="en-US" sz="1600" b="0" i="0" kern="1200" baseline="0" dirty="0">
                          <a:solidFill>
                            <a:schemeClr val="dk1"/>
                          </a:solidFill>
                          <a:effectLst/>
                          <a:latin typeface="Arial" panose="020B0604020202020204" pitchFamily="34" charset="0"/>
                          <a:ea typeface="+mn-ea"/>
                          <a:cs typeface="Arial" panose="020B0604020202020204" pitchFamily="34" charset="0"/>
                        </a:rPr>
                        <a:t> </a:t>
                      </a:r>
                      <a:r>
                        <a:rPr lang="en-US" sz="1600" b="0" i="0" kern="1200" dirty="0">
                          <a:solidFill>
                            <a:schemeClr val="dk1"/>
                          </a:solidFill>
                          <a:effectLst/>
                          <a:latin typeface="Arial" panose="020B0604020202020204" pitchFamily="34" charset="0"/>
                          <a:ea typeface="+mn-ea"/>
                          <a:cs typeface="Arial" panose="020B0604020202020204" pitchFamily="34" charset="0"/>
                        </a:rPr>
                        <a:t>tables.</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As an object-oriented query language, it uses </a:t>
                      </a:r>
                      <a:r>
                        <a:rPr lang="en-US" sz="1600" b="1" i="0" kern="1200" dirty="0">
                          <a:solidFill>
                            <a:schemeClr val="dk1"/>
                          </a:solidFill>
                          <a:effectLst/>
                          <a:latin typeface="Arial" panose="020B0604020202020204" pitchFamily="34" charset="0"/>
                          <a:ea typeface="+mn-ea"/>
                          <a:cs typeface="Arial" panose="020B0604020202020204" pitchFamily="34" charset="0"/>
                        </a:rPr>
                        <a:t>Java Persistence    Query</a:t>
                      </a:r>
                      <a:r>
                        <a:rPr lang="en-US" sz="1600" b="1" i="0" kern="1200" baseline="0" dirty="0">
                          <a:solidFill>
                            <a:schemeClr val="dk1"/>
                          </a:solidFill>
                          <a:effectLst/>
                          <a:latin typeface="Arial" panose="020B0604020202020204" pitchFamily="34" charset="0"/>
                          <a:ea typeface="+mn-ea"/>
                          <a:cs typeface="Arial" panose="020B0604020202020204" pitchFamily="34" charset="0"/>
                        </a:rPr>
                        <a:t> </a:t>
                      </a:r>
                      <a:r>
                        <a:rPr lang="en-US" sz="1600" b="1" i="0" kern="1200" dirty="0">
                          <a:solidFill>
                            <a:schemeClr val="dk1"/>
                          </a:solidFill>
                          <a:effectLst/>
                          <a:latin typeface="Arial" panose="020B0604020202020204" pitchFamily="34" charset="0"/>
                          <a:ea typeface="+mn-ea"/>
                          <a:cs typeface="Arial" panose="020B0604020202020204" pitchFamily="34" charset="0"/>
                        </a:rPr>
                        <a:t>Language (JPQL)</a:t>
                      </a:r>
                      <a:r>
                        <a:rPr lang="en-US" sz="1600" b="0" i="0" kern="1200" dirty="0">
                          <a:solidFill>
                            <a:schemeClr val="dk1"/>
                          </a:solidFill>
                          <a:effectLst/>
                          <a:latin typeface="Arial" panose="020B0604020202020204" pitchFamily="34" charset="0"/>
                          <a:ea typeface="+mn-ea"/>
                          <a:cs typeface="Arial" panose="020B0604020202020204" pitchFamily="34" charset="0"/>
                        </a:rPr>
                        <a:t> to execute database operations.</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As an object-oriented query language, it uses </a:t>
                      </a:r>
                      <a:r>
                        <a:rPr lang="en-US" sz="1600" b="1" i="0" kern="1200" dirty="0">
                          <a:solidFill>
                            <a:schemeClr val="dk1"/>
                          </a:solidFill>
                          <a:effectLst/>
                          <a:latin typeface="Arial" panose="020B0604020202020204" pitchFamily="34" charset="0"/>
                          <a:ea typeface="+mn-ea"/>
                          <a:cs typeface="Arial" panose="020B0604020202020204" pitchFamily="34" charset="0"/>
                        </a:rPr>
                        <a:t>Hibernate Query   Language (HQL)</a:t>
                      </a:r>
                      <a:r>
                        <a:rPr lang="en-US" sz="1600" b="0" i="0" kern="1200" dirty="0">
                          <a:solidFill>
                            <a:schemeClr val="dk1"/>
                          </a:solidFill>
                          <a:effectLst/>
                          <a:latin typeface="Arial" panose="020B0604020202020204" pitchFamily="34" charset="0"/>
                          <a:ea typeface="+mn-ea"/>
                          <a:cs typeface="Arial" panose="020B0604020202020204" pitchFamily="34" charset="0"/>
                        </a:rPr>
                        <a:t> to execute database operations.</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bl>
          </a:graphicData>
        </a:graphic>
      </p:graphicFrame>
      <p:sp>
        <p:nvSpPr>
          <p:cNvPr id="4" name="Title 2"/>
          <p:cNvSpPr>
            <a:spLocks noGrp="1"/>
          </p:cNvSpPr>
          <p:nvPr>
            <p:ph type="title"/>
          </p:nvPr>
        </p:nvSpPr>
        <p:spPr>
          <a:xfrm>
            <a:off x="113211" y="104503"/>
            <a:ext cx="9161418" cy="669954"/>
          </a:xfrm>
        </p:spPr>
        <p:txBody>
          <a:bodyPr>
            <a:normAutofit/>
          </a:bodyPr>
          <a:lstStyle/>
          <a:p>
            <a:r>
              <a:rPr lang="en-US" dirty="0">
                <a:solidFill>
                  <a:schemeClr val="tx1"/>
                </a:solidFill>
              </a:rPr>
              <a:t>		DIFFERENCE BETWEEN JPA AND HIBERNATE</a:t>
            </a:r>
            <a:endParaRPr lang="en-IN" dirty="0">
              <a:solidFill>
                <a:schemeClr val="tx1"/>
              </a:solidFill>
            </a:endParaRPr>
          </a:p>
        </p:txBody>
      </p:sp>
    </p:spTree>
    <p:extLst>
      <p:ext uri="{BB962C8B-B14F-4D97-AF65-F5344CB8AC3E}">
        <p14:creationId xmlns:p14="http://schemas.microsoft.com/office/powerpoint/2010/main" val="4323808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spcBef>
                <a:spcPts val="15"/>
              </a:spcBef>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There are a large number of database management systems currently available, some commercial and        some free. Some of them: Oracle, Microsoft Access, Mysql.</a:t>
            </a:r>
          </a:p>
          <a:p>
            <a:pPr>
              <a:spcBef>
                <a:spcPts val="15"/>
              </a:spcBef>
              <a:spcAft>
                <a:spcPts val="0"/>
              </a:spcAft>
            </a:pPr>
            <a:endPar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a:spcBef>
                <a:spcPts val="15"/>
              </a:spcBef>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These database systems are powerful, feature-rich software, capable of organizing and searching millions of records at very high speeds.</a:t>
            </a:r>
          </a:p>
          <a:p>
            <a:pPr>
              <a:spcBef>
                <a:spcPts val="15"/>
              </a:spcBef>
              <a:spcAft>
                <a:spcPts val="0"/>
              </a:spcAft>
            </a:pPr>
            <a:endParaRPr lang="en-US"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92100">
              <a:spcAft>
                <a:spcPts val="0"/>
              </a:spcAft>
            </a:pPr>
            <a:r>
              <a:rPr lang="en-US" sz="2000" b="1" i="0" dirty="0">
                <a:solidFill>
                  <a:schemeClr val="tx1"/>
                </a:solidFill>
                <a:latin typeface="Times New Roman" panose="02020603050405020304" pitchFamily="18" charset="0"/>
                <a:ea typeface="Times New Roman" panose="02020603050405020304" pitchFamily="18" charset="0"/>
              </a:rPr>
              <a:t>Understanding Databases, Records, and Primary</a:t>
            </a:r>
            <a:r>
              <a:rPr lang="en-US" sz="2000" b="1" i="0" spc="-40" dirty="0">
                <a:solidFill>
                  <a:schemeClr val="tx1"/>
                </a:solidFill>
                <a:latin typeface="Times New Roman" panose="02020603050405020304" pitchFamily="18" charset="0"/>
                <a:ea typeface="Times New Roman" panose="02020603050405020304" pitchFamily="18" charset="0"/>
              </a:rPr>
              <a:t> </a:t>
            </a:r>
            <a:r>
              <a:rPr lang="en-US" sz="2000" b="1" i="0" dirty="0">
                <a:solidFill>
                  <a:schemeClr val="tx1"/>
                </a:solidFill>
                <a:latin typeface="Times New Roman" panose="02020603050405020304" pitchFamily="18" charset="0"/>
                <a:ea typeface="Times New Roman" panose="02020603050405020304" pitchFamily="18" charset="0"/>
              </a:rPr>
              <a:t>Keys :</a:t>
            </a:r>
            <a:endParaRPr lang="en-IN" sz="2000" b="1" i="0" dirty="0">
              <a:solidFill>
                <a:schemeClr val="tx1"/>
              </a:solidFill>
              <a:latin typeface="Times New Roman" panose="02020603050405020304" pitchFamily="18" charset="0"/>
              <a:ea typeface="Times New Roman" panose="02020603050405020304" pitchFamily="18" charset="0"/>
            </a:endParaRPr>
          </a:p>
          <a:p>
            <a:pPr>
              <a:spcBef>
                <a:spcPts val="30"/>
              </a:spcBef>
              <a:spcAft>
                <a:spcPts val="0"/>
              </a:spcAft>
            </a:pPr>
            <a:r>
              <a:rPr lang="en-US" dirty="0">
                <a:solidFill>
                  <a:schemeClr val="tx1"/>
                </a:solidFill>
                <a:latin typeface="Times New Roman" panose="02020603050405020304" pitchFamily="18" charset="0"/>
                <a:ea typeface="Times New Roman" panose="02020603050405020304" pitchFamily="18" charset="0"/>
              </a:rPr>
              <a:t> </a:t>
            </a:r>
            <a:endParaRPr lang="en-IN" dirty="0">
              <a:solidFill>
                <a:schemeClr val="tx1"/>
              </a:solidFill>
              <a:latin typeface="Times New Roman" panose="02020603050405020304" pitchFamily="18" charset="0"/>
              <a:ea typeface="Times New Roman" panose="02020603050405020304" pitchFamily="18" charset="0"/>
            </a:endParaRPr>
          </a:p>
          <a:p>
            <a:pPr marL="292100">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Every Database is composed of one or more</a:t>
            </a:r>
            <a:r>
              <a:rPr lang="en-US" sz="1800" i="0" spc="-4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tables.These Tables, which structure data into rows and            columns, Impose organization on the data.</a:t>
            </a:r>
            <a:endParaRPr lang="en-IN"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a:spcBef>
                <a:spcPts val="25"/>
              </a:spcBef>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92100">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The records in a table(below) are not arranged in any particular order.To make it easy to identify a specific      record, therefore, it becomes necessary.</a:t>
            </a:r>
            <a:endParaRPr lang="en-IN"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sp>
        <p:nvSpPr>
          <p:cNvPr id="2" name="제목 1"/>
          <p:cNvSpPr>
            <a:spLocks noGrp="1"/>
          </p:cNvSpPr>
          <p:nvPr>
            <p:ph type="title"/>
          </p:nvPr>
        </p:nvSpPr>
        <p:spPr>
          <a:xfrm>
            <a:off x="1703512" y="52251"/>
            <a:ext cx="7661196" cy="796908"/>
          </a:xfrm>
        </p:spPr>
        <p:txBody>
          <a:bodyPr/>
          <a:lstStyle/>
          <a:p>
            <a:r>
              <a:rPr lang="en-US" altLang="ko-KR" dirty="0">
                <a:solidFill>
                  <a:schemeClr val="tx1"/>
                </a:solidFill>
                <a:effectLst/>
              </a:rPr>
              <a:t>		About MySQL</a:t>
            </a:r>
            <a:endParaRPr lang="ko-KR" altLang="en-US" dirty="0">
              <a:solidFill>
                <a:schemeClr val="tx1"/>
              </a:solidFill>
              <a:effectLst/>
            </a:endParaRPr>
          </a:p>
        </p:txBody>
      </p:sp>
    </p:spTree>
    <p:extLst>
      <p:ext uri="{BB962C8B-B14F-4D97-AF65-F5344CB8AC3E}">
        <p14:creationId xmlns:p14="http://schemas.microsoft.com/office/powerpoint/2010/main" val="37701706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239349" y="1340768"/>
            <a:ext cx="11700101" cy="5025702"/>
          </a:xfrm>
        </p:spPr>
        <p:txBody>
          <a:bodyPr>
            <a:normAutofit/>
          </a:bodyPr>
          <a:lstStyle/>
          <a:p>
            <a:pPr marL="0" indent="0"/>
            <a:r>
              <a:rPr lang="en-US" sz="1800" i="0" dirty="0">
                <a:solidFill>
                  <a:schemeClr val="tx1"/>
                </a:solidFill>
                <a:latin typeface="Arial" panose="020B0604020202020204" pitchFamily="34" charset="0"/>
                <a:cs typeface="Arial" panose="020B0604020202020204" pitchFamily="34" charset="0"/>
              </a:rPr>
              <a:t>We are entering into an era of information explosion, information has become one of the most important                resources for any decision making process. </a:t>
            </a:r>
          </a:p>
          <a:p>
            <a:pPr marL="0" indent="0"/>
            <a:r>
              <a:rPr lang="en-US" sz="1800" i="0" dirty="0">
                <a:solidFill>
                  <a:schemeClr val="tx1"/>
                </a:solidFill>
                <a:latin typeface="Arial" panose="020B0604020202020204" pitchFamily="34" charset="0"/>
                <a:cs typeface="Arial" panose="020B0604020202020204" pitchFamily="34" charset="0"/>
              </a:rPr>
              <a:t>The Information plays most vital role for an organization. Management of an organization requires information in  order to take decisions about what to do. </a:t>
            </a:r>
          </a:p>
          <a:p>
            <a:pPr marL="0" indent="0"/>
            <a:r>
              <a:rPr lang="en-US" sz="1800" i="0" dirty="0">
                <a:solidFill>
                  <a:schemeClr val="tx1"/>
                </a:solidFill>
                <a:latin typeface="Arial" panose="020B0604020202020204" pitchFamily="34" charset="0"/>
                <a:cs typeface="Arial" panose="020B0604020202020204" pitchFamily="34" charset="0"/>
              </a:rPr>
              <a:t>There should therefore be smooth flow of information between different sections of the organization. A computer  system is as good as people who operate it. </a:t>
            </a:r>
          </a:p>
          <a:p>
            <a:pPr marL="0" indent="0"/>
            <a:r>
              <a:rPr lang="en-US" sz="1800" i="0" dirty="0">
                <a:solidFill>
                  <a:schemeClr val="tx1"/>
                </a:solidFill>
                <a:latin typeface="Arial" panose="020B0604020202020204" pitchFamily="34" charset="0"/>
                <a:cs typeface="Arial" panose="020B0604020202020204" pitchFamily="34" charset="0"/>
              </a:rPr>
              <a:t>Which means a system is as good as its worst operator. Thus any computer installation should have a defined set of operating  standards which are insurance against failures.</a:t>
            </a:r>
            <a:endParaRPr lang="en-IN" sz="1800" i="0" dirty="0">
              <a:solidFill>
                <a:schemeClr val="tx1"/>
              </a:solidFill>
              <a:latin typeface="Arial" panose="020B0604020202020204" pitchFamily="34" charset="0"/>
              <a:cs typeface="Arial" panose="020B0604020202020204" pitchFamily="34" charset="0"/>
            </a:endParaRPr>
          </a:p>
          <a:p>
            <a:pPr marL="0" indent="0"/>
            <a:r>
              <a:rPr lang="en-US" sz="1800" i="0" dirty="0">
                <a:solidFill>
                  <a:schemeClr val="tx1"/>
                </a:solidFill>
                <a:latin typeface="Arial" panose="020B0604020202020204" pitchFamily="34" charset="0"/>
                <a:cs typeface="Arial" panose="020B0604020202020204" pitchFamily="34" charset="0"/>
              </a:rPr>
              <a:t>The basic objective of the project is to automate the stock maintaining and billing done for a basic grocery shop. </a:t>
            </a:r>
          </a:p>
          <a:p>
            <a:pPr marL="0" indent="0"/>
            <a:r>
              <a:rPr lang="en-US" sz="1800" i="0" dirty="0">
                <a:solidFill>
                  <a:schemeClr val="tx1"/>
                </a:solidFill>
                <a:latin typeface="Arial" panose="020B0604020202020204" pitchFamily="34" charset="0"/>
                <a:cs typeface="Arial" panose="020B0604020202020204" pitchFamily="34" charset="0"/>
              </a:rPr>
              <a:t>The project will help the admin, who is maintaining the various records of items sold, items in stock, salespersons, suppliers, etc.  </a:t>
            </a:r>
          </a:p>
          <a:p>
            <a:pPr marL="0" indent="0"/>
            <a:r>
              <a:rPr lang="en-US" sz="1800" i="0" dirty="0">
                <a:solidFill>
                  <a:schemeClr val="tx1"/>
                </a:solidFill>
                <a:latin typeface="Arial" panose="020B0604020202020204" pitchFamily="34" charset="0"/>
                <a:cs typeface="Arial" panose="020B0604020202020204" pitchFamily="34" charset="0"/>
              </a:rPr>
              <a:t>It will also facilitate them with complete computerized maintenance of the records by reducing redundancy of information while   improving its accuracy and speed, this project will provide a tremendous opportunity for the grocery store to improve operations productivity and cost-efficiency.</a:t>
            </a:r>
            <a:endParaRPr lang="en-IN" sz="1800" i="0" dirty="0">
              <a:solidFill>
                <a:schemeClr val="tx1"/>
              </a:solidFill>
              <a:latin typeface="Arial" panose="020B0604020202020204" pitchFamily="34" charset="0"/>
              <a:cs typeface="Arial" panose="020B0604020202020204" pitchFamily="34" charset="0"/>
            </a:endParaRPr>
          </a:p>
        </p:txBody>
      </p:sp>
      <p:sp>
        <p:nvSpPr>
          <p:cNvPr id="3" name="제목 1"/>
          <p:cNvSpPr>
            <a:spLocks noGrp="1"/>
          </p:cNvSpPr>
          <p:nvPr>
            <p:ph type="title"/>
          </p:nvPr>
        </p:nvSpPr>
        <p:spPr>
          <a:xfrm>
            <a:off x="2258801" y="60960"/>
            <a:ext cx="7661196" cy="796908"/>
          </a:xfrm>
        </p:spPr>
        <p:txBody>
          <a:bodyPr/>
          <a:lstStyle/>
          <a:p>
            <a:r>
              <a:rPr lang="en-US" sz="2400" dirty="0">
                <a:solidFill>
                  <a:schemeClr val="tx1"/>
                </a:solidFill>
                <a:latin typeface="Arial" panose="020B0604020202020204" pitchFamily="34" charset="0"/>
                <a:ea typeface="Times New Roman" panose="02020603050405020304" pitchFamily="18" charset="0"/>
                <a:cs typeface="Arial" panose="020B0604020202020204" pitchFamily="34" charset="0"/>
              </a:rPr>
              <a:t>	INTRODUCTION</a:t>
            </a:r>
            <a:endParaRPr lang="ko-KR" altLang="en-US" sz="2800" dirty="0">
              <a:effectLst/>
            </a:endParaRPr>
          </a:p>
        </p:txBody>
      </p:sp>
    </p:spTree>
    <p:extLst>
      <p:ext uri="{BB962C8B-B14F-4D97-AF65-F5344CB8AC3E}">
        <p14:creationId xmlns:p14="http://schemas.microsoft.com/office/powerpoint/2010/main" val="34580831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0" y="1001486"/>
            <a:ext cx="11730749" cy="5364984"/>
          </a:xfrm>
        </p:spPr>
        <p:txBody>
          <a:bodyPr>
            <a:normAutofit/>
          </a:bodyPr>
          <a:lstStyle/>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Postman is an Application Programming Interface (API) testing tool. API acts like an interface between a couple of applications and establishes a connection between them.</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Thus, an API is a collection of agreements, functions, and tools that an application can provide to its users for successful communication with another application.</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 We require an API whenever we access an application like checking news over the phone, Facebook, and so on.</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Postman was designed in the year 2012 by software developer and entrepreneur Abhinav Asthana to make API development and testing straightforward. </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It is a tool for testing the software of an API. It can be used to design, document, verify, create, and change APIs.</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Postman has the feature of sending and observing the Hypertext Transfer Protocol (HTTP) requests and responses. </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It has a graphical user interface (GUI) and can be used in platforms like Linux, Windows and Mac. </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It can build multiple HTTP requests − POST, PUT, GET, PATCH and translate them to code.</a:t>
            </a:r>
            <a:endParaRPr lang="ko-KR" altLang="en-US" sz="2000" i="0" dirty="0">
              <a:solidFill>
                <a:schemeClr val="tx1"/>
              </a:solidFill>
              <a:latin typeface="Arial" panose="020B0604020202020204" pitchFamily="34" charset="0"/>
              <a:cs typeface="Arial" panose="020B0604020202020204" pitchFamily="34" charset="0"/>
            </a:endParaRPr>
          </a:p>
        </p:txBody>
      </p:sp>
      <p:sp>
        <p:nvSpPr>
          <p:cNvPr id="2" name="제목 1"/>
          <p:cNvSpPr>
            <a:spLocks noGrp="1"/>
          </p:cNvSpPr>
          <p:nvPr>
            <p:ph type="title"/>
          </p:nvPr>
        </p:nvSpPr>
        <p:spPr>
          <a:xfrm>
            <a:off x="1677387" y="34834"/>
            <a:ext cx="7661196" cy="796908"/>
          </a:xfrm>
        </p:spPr>
        <p:txBody>
          <a:bodyPr/>
          <a:lstStyle/>
          <a:p>
            <a:r>
              <a:rPr lang="en-US" altLang="ko-KR" dirty="0">
                <a:solidFill>
                  <a:schemeClr val="tx1"/>
                </a:solidFill>
                <a:effectLst/>
              </a:rPr>
              <a:t>		About POSTMAN</a:t>
            </a:r>
            <a:endParaRPr lang="ko-KR" altLang="en-US" dirty="0">
              <a:solidFill>
                <a:schemeClr val="tx1"/>
              </a:solidFill>
              <a:effectLst/>
            </a:endParaRPr>
          </a:p>
        </p:txBody>
      </p:sp>
    </p:spTree>
    <p:extLst>
      <p:ext uri="{BB962C8B-B14F-4D97-AF65-F5344CB8AC3E}">
        <p14:creationId xmlns:p14="http://schemas.microsoft.com/office/powerpoint/2010/main" val="256474047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3684979" y="1785428"/>
            <a:ext cx="4274655" cy="549134"/>
            <a:chOff x="1363275" y="4903715"/>
            <a:chExt cx="2616806" cy="1101998"/>
          </a:xfrm>
        </p:grpSpPr>
        <p:sp>
          <p:nvSpPr>
            <p:cNvPr id="22" name="Text Box 5"/>
            <p:cNvSpPr txBox="1">
              <a:spLocks noChangeArrowheads="1"/>
            </p:cNvSpPr>
            <p:nvPr/>
          </p:nvSpPr>
          <p:spPr bwMode="auto">
            <a:xfrm>
              <a:off x="1363275" y="4903715"/>
              <a:ext cx="2616806" cy="110199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OUTPUT SCREENS</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13138362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6B2F-70AD-E1E2-FA1D-2BCD4C92623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C06A71C-D8A0-5FF3-DCA0-FE61188135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7515"/>
            <a:ext cx="12191999" cy="3148844"/>
          </a:xfrm>
        </p:spPr>
      </p:pic>
      <p:pic>
        <p:nvPicPr>
          <p:cNvPr id="7" name="Picture 6">
            <a:extLst>
              <a:ext uri="{FF2B5EF4-FFF2-40B4-BE49-F238E27FC236}">
                <a16:creationId xmlns:a16="http://schemas.microsoft.com/office/drawing/2014/main" id="{6A48A9C5-0D6D-327B-8F29-2F1840582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81111"/>
            <a:ext cx="12191999" cy="2598821"/>
          </a:xfrm>
          <a:prstGeom prst="rect">
            <a:avLst/>
          </a:prstGeom>
        </p:spPr>
      </p:pic>
    </p:spTree>
    <p:extLst>
      <p:ext uri="{BB962C8B-B14F-4D97-AF65-F5344CB8AC3E}">
        <p14:creationId xmlns:p14="http://schemas.microsoft.com/office/powerpoint/2010/main" val="373352747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712D2-81A1-18B9-A7B4-484C94F89A21}"/>
              </a:ext>
            </a:extLst>
          </p:cNvPr>
          <p:cNvSpPr>
            <a:spLocks noGrp="1"/>
          </p:cNvSpPr>
          <p:nvPr>
            <p:ph type="title"/>
          </p:nvPr>
        </p:nvSpPr>
        <p:spPr/>
        <p:txBody>
          <a:bodyPr/>
          <a:lstStyle/>
          <a:p>
            <a:endParaRPr lang="en-US"/>
          </a:p>
        </p:txBody>
      </p:sp>
      <p:pic>
        <p:nvPicPr>
          <p:cNvPr id="11" name="Content Placeholder 10">
            <a:extLst>
              <a:ext uri="{FF2B5EF4-FFF2-40B4-BE49-F238E27FC236}">
                <a16:creationId xmlns:a16="http://schemas.microsoft.com/office/drawing/2014/main" id="{2FAF48B2-07D4-5678-8816-EC372FD79D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4061749"/>
          </a:xfrm>
        </p:spPr>
      </p:pic>
      <p:pic>
        <p:nvPicPr>
          <p:cNvPr id="13" name="Picture 12">
            <a:extLst>
              <a:ext uri="{FF2B5EF4-FFF2-40B4-BE49-F238E27FC236}">
                <a16:creationId xmlns:a16="http://schemas.microsoft.com/office/drawing/2014/main" id="{49A85171-BBDA-1334-57DB-45C79CF6D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061749"/>
            <a:ext cx="12192000" cy="2796251"/>
          </a:xfrm>
          <a:prstGeom prst="rect">
            <a:avLst/>
          </a:prstGeom>
        </p:spPr>
      </p:pic>
    </p:spTree>
    <p:extLst>
      <p:ext uri="{BB962C8B-B14F-4D97-AF65-F5344CB8AC3E}">
        <p14:creationId xmlns:p14="http://schemas.microsoft.com/office/powerpoint/2010/main" val="42875107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15BA-D94B-588B-8CCF-4D1A227BDB1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0C3530-434C-1CCA-4DE5-B17A46B409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764" y="-741145"/>
            <a:ext cx="14080476" cy="4398745"/>
          </a:xfrm>
        </p:spPr>
      </p:pic>
      <p:pic>
        <p:nvPicPr>
          <p:cNvPr id="7" name="Picture 6">
            <a:extLst>
              <a:ext uri="{FF2B5EF4-FFF2-40B4-BE49-F238E27FC236}">
                <a16:creationId xmlns:a16="http://schemas.microsoft.com/office/drawing/2014/main" id="{2B645E7B-A82C-EA24-46C8-339F3A410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051" y="3927106"/>
            <a:ext cx="13896955" cy="2930893"/>
          </a:xfrm>
          <a:prstGeom prst="rect">
            <a:avLst/>
          </a:prstGeom>
        </p:spPr>
      </p:pic>
    </p:spTree>
    <p:extLst>
      <p:ext uri="{BB962C8B-B14F-4D97-AF65-F5344CB8AC3E}">
        <p14:creationId xmlns:p14="http://schemas.microsoft.com/office/powerpoint/2010/main" val="32194804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C11631-35C5-C473-C49C-CBA9BCF4FE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2131"/>
            <a:ext cx="12192000" cy="3744228"/>
          </a:xfrm>
        </p:spPr>
      </p:pic>
      <p:pic>
        <p:nvPicPr>
          <p:cNvPr id="7" name="Picture 6">
            <a:extLst>
              <a:ext uri="{FF2B5EF4-FFF2-40B4-BE49-F238E27FC236}">
                <a16:creationId xmlns:a16="http://schemas.microsoft.com/office/drawing/2014/main" id="{C648288A-E60D-9D51-4291-E07B35D3C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8" y="3738000"/>
            <a:ext cx="12253878" cy="3119394"/>
          </a:xfrm>
          <a:prstGeom prst="rect">
            <a:avLst/>
          </a:prstGeom>
        </p:spPr>
      </p:pic>
    </p:spTree>
    <p:extLst>
      <p:ext uri="{BB962C8B-B14F-4D97-AF65-F5344CB8AC3E}">
        <p14:creationId xmlns:p14="http://schemas.microsoft.com/office/powerpoint/2010/main" val="32332404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F3A1-C9CC-A4AA-2BB9-5057F71EBCA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4F0A8D-E255-6372-395D-D7844B9FBF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28" y="1"/>
            <a:ext cx="12278627" cy="3080083"/>
          </a:xfrm>
        </p:spPr>
      </p:pic>
      <p:pic>
        <p:nvPicPr>
          <p:cNvPr id="7" name="Picture 6">
            <a:extLst>
              <a:ext uri="{FF2B5EF4-FFF2-40B4-BE49-F238E27FC236}">
                <a16:creationId xmlns:a16="http://schemas.microsoft.com/office/drawing/2014/main" id="{A0A42B4B-C37A-AB9F-F1F4-CF367D780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9" y="3080084"/>
            <a:ext cx="12278627" cy="3777310"/>
          </a:xfrm>
          <a:prstGeom prst="rect">
            <a:avLst/>
          </a:prstGeom>
        </p:spPr>
      </p:pic>
    </p:spTree>
    <p:extLst>
      <p:ext uri="{BB962C8B-B14F-4D97-AF65-F5344CB8AC3E}">
        <p14:creationId xmlns:p14="http://schemas.microsoft.com/office/powerpoint/2010/main" val="5167287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144257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Tree>
    <p:extLst>
      <p:ext uri="{BB962C8B-B14F-4D97-AF65-F5344CB8AC3E}">
        <p14:creationId xmlns:p14="http://schemas.microsoft.com/office/powerpoint/2010/main" val="394395213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98224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Analysis</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5286166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10017291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597123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606"/>
            <a:ext cx="12192001" cy="6857394"/>
          </a:xfrm>
        </p:spPr>
      </p:pic>
    </p:spTree>
    <p:extLst>
      <p:ext uri="{BB962C8B-B14F-4D97-AF65-F5344CB8AC3E}">
        <p14:creationId xmlns:p14="http://schemas.microsoft.com/office/powerpoint/2010/main" val="26267314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10640405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314215938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838184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37163112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4396453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6375863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979453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0" y="975008"/>
            <a:ext cx="12192000" cy="5882992"/>
          </a:xfrm>
        </p:spPr>
        <p:txBody>
          <a:bodyPr/>
          <a:lstStyle/>
          <a:p>
            <a:pPr marL="2628900" lvl="4" indent="457200"/>
            <a:r>
              <a:rPr lang="en-US" sz="2400" b="1" i="0" dirty="0">
                <a:solidFill>
                  <a:schemeClr val="tx1"/>
                </a:solidFill>
                <a:latin typeface="Arial" panose="020B0604020202020204" pitchFamily="34" charset="0"/>
                <a:cs typeface="Arial" panose="020B0604020202020204" pitchFamily="34" charset="0"/>
              </a:rPr>
              <a:t> </a:t>
            </a:r>
          </a:p>
          <a:p>
            <a:pPr marL="2628900" lvl="4" indent="457200"/>
            <a:r>
              <a:rPr lang="en-US" sz="2400" b="1" i="0" dirty="0">
                <a:solidFill>
                  <a:schemeClr val="tx1"/>
                </a:solidFill>
                <a:latin typeface="Arial" panose="020B0604020202020204" pitchFamily="34" charset="0"/>
                <a:cs typeface="Arial" panose="020B0604020202020204" pitchFamily="34" charset="0"/>
              </a:rPr>
              <a:t>SOFTWARE SPECIFACTIONS :</a:t>
            </a:r>
            <a:endParaRPr lang="en-IN" sz="2400" b="1" i="0" dirty="0">
              <a:solidFill>
                <a:schemeClr val="tx1"/>
              </a:solidFill>
              <a:latin typeface="Arial" panose="020B0604020202020204" pitchFamily="34" charset="0"/>
              <a:cs typeface="Arial" panose="020B0604020202020204" pitchFamily="34" charset="0"/>
            </a:endParaRPr>
          </a:p>
          <a:p>
            <a:pPr lvl="4"/>
            <a:r>
              <a:rPr lang="en-US" sz="11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1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1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1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	Technology  		 :	JAVA</a:t>
            </a:r>
            <a:endParaRPr lang="en-IN"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Business Layer	 :	SpringBoot , Spring Framework, RestAPI , JPA , Hibernate,</a:t>
            </a:r>
          </a:p>
          <a:p>
            <a:pPr lvl="4"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Angular JS</a:t>
            </a:r>
          </a:p>
          <a:p>
            <a:pPr marL="2114550" lvl="4" indent="-285750" algn="just">
              <a:lnSpc>
                <a:spcPct val="150000"/>
              </a:lnSpc>
              <a:buFont typeface="Arial" panose="020B0604020202020204" pitchFamily="34" charset="0"/>
              <a:buChar char="•"/>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Database 		 :	MySQL </a:t>
            </a:r>
          </a:p>
          <a:p>
            <a:pPr marL="2114550" lvl="4" indent="-285750" algn="just">
              <a:lnSpc>
                <a:spcPct val="150000"/>
              </a:lnSpc>
              <a:buFont typeface="Arial" panose="020B0604020202020204" pitchFamily="34" charset="0"/>
              <a:buChar char="•"/>
            </a:pPr>
            <a:endPar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114550" lvl="4" indent="-285750" algn="just">
              <a:lnSpc>
                <a:spcPct val="150000"/>
              </a:lnSpc>
              <a:buFont typeface="Arial" panose="020B0604020202020204" pitchFamily="34" charset="0"/>
              <a:buChar char="•"/>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Testing Tool 		 :	Postman</a:t>
            </a:r>
          </a:p>
          <a:p>
            <a:pPr marL="1828800" lvl="4" indent="0"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Web Server		 :	Tomcat Server</a:t>
            </a:r>
            <a:endParaRPr lang="ko-KR" altLang="en-US" sz="1800" b="1" i="0" dirty="0">
              <a:solidFill>
                <a:schemeClr val="tx1"/>
              </a:solidFill>
              <a:latin typeface="Arial" panose="020B0604020202020204" pitchFamily="34" charset="0"/>
              <a:cs typeface="Arial" panose="020B0604020202020204" pitchFamily="34" charset="0"/>
            </a:endParaRPr>
          </a:p>
        </p:txBody>
      </p:sp>
      <p:sp>
        <p:nvSpPr>
          <p:cNvPr id="2" name="제목 1"/>
          <p:cNvSpPr>
            <a:spLocks noGrp="1"/>
          </p:cNvSpPr>
          <p:nvPr>
            <p:ph type="title"/>
          </p:nvPr>
        </p:nvSpPr>
        <p:spPr>
          <a:xfrm>
            <a:off x="1703512" y="43543"/>
            <a:ext cx="7661196" cy="796908"/>
          </a:xfrm>
        </p:spPr>
        <p:txBody>
          <a:bodyPr/>
          <a:lstStyle/>
          <a:p>
            <a:r>
              <a:rPr lang="en-US" sz="24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SYSTEM SPECIFICATIONS</a:t>
            </a:r>
            <a:endParaRPr lang="ko-KR" altLang="en-US" sz="2800" dirty="0">
              <a:effectLst/>
            </a:endParaRPr>
          </a:p>
        </p:txBody>
      </p:sp>
    </p:spTree>
    <p:extLst>
      <p:ext uri="{BB962C8B-B14F-4D97-AF65-F5344CB8AC3E}">
        <p14:creationId xmlns:p14="http://schemas.microsoft.com/office/powerpoint/2010/main" val="23369106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CONCLUSION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40489046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1730750" cy="5908766"/>
          </a:xfrm>
        </p:spPr>
        <p:txBody>
          <a:bodyPr>
            <a:normAutofit/>
          </a:bodyPr>
          <a:lstStyle/>
          <a:p>
            <a:endParaRPr lang="en-US" sz="24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Finally, in the grocery management system, we have a system where users order    the item according to the wish given by the filters he chooses and specify the no, of it and makes the payment.</a:t>
            </a: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He gets the order as staff picks out the items from the racks and give to the user. </a:t>
            </a: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Admin assigns the staff to the racks. </a:t>
            </a: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In the analyzes, the profit and gain and booking for the customers.</a:t>
            </a:r>
            <a:endParaRPr lang="en-IN" sz="2400" i="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2108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220687" y="1680918"/>
            <a:ext cx="7585164" cy="663913"/>
            <a:chOff x="-1738199" y="4903718"/>
            <a:chExt cx="5968843" cy="609526"/>
          </a:xfrm>
        </p:grpSpPr>
        <p:sp>
          <p:nvSpPr>
            <p:cNvPr id="22" name="Text Box 5"/>
            <p:cNvSpPr txBox="1">
              <a:spLocks noChangeArrowheads="1"/>
            </p:cNvSpPr>
            <p:nvPr/>
          </p:nvSpPr>
          <p:spPr bwMode="auto">
            <a:xfrm>
              <a:off x="-1738199" y="4919860"/>
              <a:ext cx="5968843" cy="5933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FUTURE SCOPE AND ENHANCEMENT</a:t>
              </a:r>
            </a:p>
          </p:txBody>
        </p:sp>
        <p:sp>
          <p:nvSpPr>
            <p:cNvPr id="15" name="Text Box 4"/>
            <p:cNvSpPr txBox="1">
              <a:spLocks noChangeArrowheads="1"/>
            </p:cNvSpPr>
            <p:nvPr/>
          </p:nvSpPr>
          <p:spPr bwMode="auto">
            <a:xfrm>
              <a:off x="2084966" y="4903718"/>
              <a:ext cx="184731" cy="536871"/>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67085274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2192000" cy="5908766"/>
          </a:xfrm>
        </p:spPr>
        <p:txBody>
          <a:bodyPr>
            <a:normAutofit/>
          </a:bodyPr>
          <a:lstStyle/>
          <a:p>
            <a:r>
              <a:rPr lang="en-US" altLang="en-US" sz="1800" b="1" i="0" dirty="0">
                <a:solidFill>
                  <a:schemeClr val="tx1"/>
                </a:solidFill>
                <a:latin typeface="Arial" panose="020B0604020202020204" pitchFamily="34" charset="0"/>
                <a:cs typeface="Arial" panose="020B0604020202020204" pitchFamily="34" charset="0"/>
              </a:rPr>
              <a:t> </a:t>
            </a:r>
            <a:endParaRPr lang="en-IN" altLang="en-US" sz="18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1800" i="0" dirty="0">
                <a:solidFill>
                  <a:schemeClr val="tx1"/>
                </a:solidFill>
                <a:latin typeface="Arial" panose="020B0604020202020204" pitchFamily="34" charset="0"/>
                <a:cs typeface="Arial" panose="020B0604020202020204" pitchFamily="34" charset="0"/>
              </a:rPr>
              <a:t>The Management Information System makes the whole process of managing the details of the Grocery Store         e.g. details of Items sold, profit, details of the transactions made i.e. sales of items to the customer and purchase of items from the supplier.</a:t>
            </a:r>
            <a:endParaRPr lang="en-IN" altLang="en-US" sz="1800" i="0" dirty="0">
              <a:solidFill>
                <a:schemeClr val="tx1"/>
              </a:solidFill>
              <a:latin typeface="Arial" panose="020B0604020202020204" pitchFamily="34" charset="0"/>
              <a:cs typeface="Arial" panose="020B0604020202020204" pitchFamily="34" charset="0"/>
            </a:endParaRPr>
          </a:p>
          <a:p>
            <a:r>
              <a:rPr lang="en-US" altLang="en-US" sz="1800" i="0" dirty="0">
                <a:solidFill>
                  <a:schemeClr val="tx1"/>
                </a:solidFill>
                <a:latin typeface="Arial" panose="020B0604020202020204" pitchFamily="34" charset="0"/>
                <a:cs typeface="Arial" panose="020B0604020202020204" pitchFamily="34" charset="0"/>
              </a:rPr>
              <a:t> </a:t>
            </a:r>
            <a:endParaRPr lang="en-IN" altLang="en-US" sz="18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1800" i="0" dirty="0">
                <a:solidFill>
                  <a:schemeClr val="tx1"/>
                </a:solidFill>
                <a:latin typeface="Arial" panose="020B0604020202020204" pitchFamily="34" charset="0"/>
                <a:cs typeface="Arial" panose="020B0604020202020204" pitchFamily="34" charset="0"/>
              </a:rPr>
              <a:t>We hope that the present software will be valuable help in easing the work load of the office staff of the Grocery     Store.It shall make the management of the various transactions, stocks, records and analysis of these very simple and fast.</a:t>
            </a:r>
            <a:endParaRPr lang="en-IN" altLang="en-US" sz="1800" i="0" dirty="0">
              <a:solidFill>
                <a:schemeClr val="tx1"/>
              </a:solidFill>
              <a:latin typeface="Arial" panose="020B0604020202020204" pitchFamily="34" charset="0"/>
              <a:cs typeface="Arial" panose="020B0604020202020204" pitchFamily="34" charset="0"/>
            </a:endParaRPr>
          </a:p>
          <a:p>
            <a:r>
              <a:rPr lang="en-US" altLang="en-US" sz="1800" i="0" dirty="0">
                <a:solidFill>
                  <a:schemeClr val="tx1"/>
                </a:solidFill>
                <a:latin typeface="Arial" panose="020B0604020202020204" pitchFamily="34" charset="0"/>
                <a:cs typeface="Arial" panose="020B0604020202020204" pitchFamily="34" charset="0"/>
              </a:rPr>
              <a:t> </a:t>
            </a:r>
            <a:endParaRPr lang="en-IN" altLang="en-US" sz="18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1800" i="0" dirty="0">
                <a:solidFill>
                  <a:schemeClr val="tx1"/>
                </a:solidFill>
                <a:latin typeface="Arial" panose="020B0604020202020204" pitchFamily="34" charset="0"/>
                <a:cs typeface="Arial" panose="020B0604020202020204" pitchFamily="34" charset="0"/>
              </a:rPr>
              <a:t>The software has been tested for various test cases and has shown satisfactory results. Further it was noticed that  it performed fairly well even, the size of the database is large. As the size of database increases the response time of the application may increase.</a:t>
            </a:r>
            <a:endParaRPr lang="en-IN" altLang="en-US" sz="1800" i="0" dirty="0">
              <a:solidFill>
                <a:schemeClr val="tx1"/>
              </a:solidFill>
              <a:latin typeface="Arial" panose="020B0604020202020204" pitchFamily="34" charset="0"/>
              <a:cs typeface="Arial" panose="020B0604020202020204" pitchFamily="34" charset="0"/>
            </a:endParaRPr>
          </a:p>
        </p:txBody>
      </p:sp>
      <p:sp>
        <p:nvSpPr>
          <p:cNvPr id="4" name="Title 2"/>
          <p:cNvSpPr>
            <a:spLocks noGrp="1"/>
          </p:cNvSpPr>
          <p:nvPr>
            <p:ph type="title"/>
          </p:nvPr>
        </p:nvSpPr>
        <p:spPr>
          <a:xfrm>
            <a:off x="3431176" y="34834"/>
            <a:ext cx="2586447" cy="796908"/>
          </a:xfrm>
        </p:spPr>
        <p:txBody>
          <a:bodyPr>
            <a:normAutofit/>
          </a:bodyPr>
          <a:lstStyle/>
          <a:p>
            <a:r>
              <a:rPr lang="en-US" dirty="0">
                <a:solidFill>
                  <a:schemeClr val="tx1"/>
                </a:solidFill>
                <a:effectLst/>
              </a:rPr>
              <a:t>FUTURE SCOPE</a:t>
            </a:r>
            <a:endParaRPr lang="en-IN" dirty="0">
              <a:solidFill>
                <a:schemeClr val="tx1"/>
              </a:solidFill>
            </a:endParaRPr>
          </a:p>
        </p:txBody>
      </p:sp>
    </p:spTree>
    <p:extLst>
      <p:ext uri="{BB962C8B-B14F-4D97-AF65-F5344CB8AC3E}">
        <p14:creationId xmlns:p14="http://schemas.microsoft.com/office/powerpoint/2010/main" val="5680128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2192000" cy="5908766"/>
          </a:xfrm>
        </p:spPr>
        <p:txBody>
          <a:bodyPr>
            <a:normAutofit/>
          </a:bodyPr>
          <a:lstStyle/>
          <a:p>
            <a:r>
              <a:rPr lang="en-US" altLang="en-US" sz="2000" i="0" dirty="0">
                <a:solidFill>
                  <a:schemeClr val="tx1"/>
                </a:solidFill>
                <a:latin typeface="Arial" panose="020B0604020202020204" pitchFamily="34" charset="0"/>
                <a:cs typeface="Arial" panose="020B0604020202020204" pitchFamily="34" charset="0"/>
              </a:rPr>
              <a:t> </a:t>
            </a:r>
            <a:endParaRPr lang="en-IN" altLang="en-US" sz="20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We are confident that in the next release of the Management Information System we shall incorporate   the enhanced features as mentioned below.</a:t>
            </a:r>
            <a:endParaRPr lang="en-IN" altLang="en-US" sz="20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This project can be further developed.The further enhancement can be in Leave and salary                  management of the salesman. </a:t>
            </a: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We can include inventory accounting as well as finance accounting in this software.</a:t>
            </a: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In future we can develop front-end for this.	</a:t>
            </a:r>
            <a:endParaRPr lang="en-IN" altLang="en-US" sz="2000" i="0" dirty="0">
              <a:solidFill>
                <a:schemeClr val="tx1"/>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3571659" y="0"/>
            <a:ext cx="3456671" cy="796908"/>
          </a:xfrm>
        </p:spPr>
        <p:txBody>
          <a:bodyPr/>
          <a:lstStyle/>
          <a:p>
            <a:r>
              <a:rPr lang="en-US" dirty="0">
                <a:solidFill>
                  <a:schemeClr val="tx1"/>
                </a:solidFill>
              </a:rPr>
              <a:t>ENHANCEMENT</a:t>
            </a:r>
            <a:endParaRPr lang="en-IN" dirty="0">
              <a:solidFill>
                <a:schemeClr val="tx1"/>
              </a:solidFill>
            </a:endParaRPr>
          </a:p>
        </p:txBody>
      </p:sp>
    </p:spTree>
    <p:extLst>
      <p:ext uri="{BB962C8B-B14F-4D97-AF65-F5344CB8AC3E}">
        <p14:creationId xmlns:p14="http://schemas.microsoft.com/office/powerpoint/2010/main" val="23545427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a:t>
            </a:r>
            <a:r>
              <a:rPr lang="en-US" altLang="ko-KR" dirty="0">
                <a:solidFill>
                  <a:srgbClr val="FCCA14"/>
                </a:solidFill>
              </a:rPr>
              <a:t>O</a:t>
            </a:r>
            <a:r>
              <a:rPr lang="en-US" altLang="ko-KR" dirty="0"/>
              <a:t>U</a:t>
            </a:r>
            <a:endParaRPr lang="ko-KR" alt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289252" y="989729"/>
            <a:ext cx="1519570" cy="1062117"/>
          </a:xfrm>
          <a:prstGeom prst="rect">
            <a:avLst/>
          </a:prstGeom>
        </p:spPr>
      </p:pic>
    </p:spTree>
    <p:extLst>
      <p:ext uri="{BB962C8B-B14F-4D97-AF65-F5344CB8AC3E}">
        <p14:creationId xmlns:p14="http://schemas.microsoft.com/office/powerpoint/2010/main" val="2535836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marL="3086100" lvl="4" algn="just">
              <a:lnSpc>
                <a:spcPct val="150000"/>
              </a:lnSpc>
            </a:pPr>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US" sz="1400" b="1" i="0" cap="all"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800" b="1" i="0" cap="all"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2400" b="1" i="0" cap="all" dirty="0">
                <a:solidFill>
                  <a:schemeClr val="tx1"/>
                </a:solidFill>
                <a:latin typeface="Arial" panose="020B0604020202020204" pitchFamily="34" charset="0"/>
                <a:ea typeface="Times New Roman" panose="02020603050405020304" pitchFamily="18" charset="0"/>
                <a:cs typeface="Arial" panose="020B0604020202020204" pitchFamily="34" charset="0"/>
              </a:rPr>
              <a:t>MINIMUM Hardware specifications</a:t>
            </a:r>
            <a:r>
              <a:rPr lang="en-US" sz="24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p>
          <a:p>
            <a:pPr lvl="4"/>
            <a:endParaRPr lang="en-US" sz="12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endParaRPr lang="en-IN" sz="12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2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2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Pentium-IV(Processor)</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256 MB Ram</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512 KB Cache Memory</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Hard disk 10 GB (OPTIONAL)</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sp>
        <p:nvSpPr>
          <p:cNvPr id="2" name="제목 1"/>
          <p:cNvSpPr>
            <a:spLocks noGrp="1"/>
          </p:cNvSpPr>
          <p:nvPr>
            <p:ph type="title"/>
          </p:nvPr>
        </p:nvSpPr>
        <p:spPr>
          <a:xfrm>
            <a:off x="1703512" y="26126"/>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    SYSTEM SPECIFICATIONS</a:t>
            </a:r>
            <a:endParaRPr lang="ko-KR" altLang="en-US" dirty="0"/>
          </a:p>
        </p:txBody>
      </p:sp>
    </p:spTree>
    <p:extLst>
      <p:ext uri="{BB962C8B-B14F-4D97-AF65-F5344CB8AC3E}">
        <p14:creationId xmlns:p14="http://schemas.microsoft.com/office/powerpoint/2010/main" val="16011904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5"/>
            <a:ext cx="3325419" cy="663920"/>
            <a:chOff x="1613837" y="4903715"/>
            <a:chExt cx="2616806" cy="609532"/>
          </a:xfrm>
        </p:grpSpPr>
        <p:sp>
          <p:nvSpPr>
            <p:cNvPr id="22" name="Text Box 5"/>
            <p:cNvSpPr txBox="1">
              <a:spLocks noChangeArrowheads="1"/>
            </p:cNvSpPr>
            <p:nvPr/>
          </p:nvSpPr>
          <p:spPr bwMode="auto">
            <a:xfrm>
              <a:off x="1613837" y="4919864"/>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DESIGN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pic>
        <p:nvPicPr>
          <p:cNvPr id="4" name="Picture 3">
            <a:extLst>
              <a:ext uri="{FF2B5EF4-FFF2-40B4-BE49-F238E27FC236}">
                <a16:creationId xmlns:a16="http://schemas.microsoft.com/office/drawing/2014/main" id="{6BB98C3C-55EC-D1CE-613D-C4C0040DFD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65684"/>
            <a:ext cx="12192000" cy="4961824"/>
          </a:xfrm>
          <a:prstGeom prst="rect">
            <a:avLst/>
          </a:prstGeom>
        </p:spPr>
      </p:pic>
    </p:spTree>
    <p:extLst>
      <p:ext uri="{BB962C8B-B14F-4D97-AF65-F5344CB8AC3E}">
        <p14:creationId xmlns:p14="http://schemas.microsoft.com/office/powerpoint/2010/main" val="40966182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915489" y="0"/>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ER DIAGRAM</a:t>
            </a:r>
            <a:endParaRPr lang="ko-KR" altLang="en-US" dirty="0"/>
          </a:p>
        </p:txBody>
      </p:sp>
      <p:pic>
        <p:nvPicPr>
          <p:cNvPr id="173" name="Picture 172"/>
          <p:cNvPicPr>
            <a:picLocks noChangeAspect="1"/>
          </p:cNvPicPr>
          <p:nvPr/>
        </p:nvPicPr>
        <p:blipFill>
          <a:blip r:embed="rId2"/>
          <a:stretch>
            <a:fillRect/>
          </a:stretch>
        </p:blipFill>
        <p:spPr>
          <a:xfrm>
            <a:off x="681236" y="1109197"/>
            <a:ext cx="10645155" cy="5423931"/>
          </a:xfrm>
          <a:prstGeom prst="rect">
            <a:avLst/>
          </a:prstGeom>
        </p:spPr>
      </p:pic>
    </p:spTree>
    <p:extLst>
      <p:ext uri="{BB962C8B-B14F-4D97-AF65-F5344CB8AC3E}">
        <p14:creationId xmlns:p14="http://schemas.microsoft.com/office/powerpoint/2010/main" val="3669080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48243" y="60960"/>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    USECASE DIAGRAM</a:t>
            </a:r>
            <a:endParaRPr lang="ko-KR" alt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589" y="957942"/>
            <a:ext cx="5773781" cy="5908766"/>
          </a:xfrm>
          <a:prstGeom prst="rect">
            <a:avLst/>
          </a:prstGeom>
        </p:spPr>
      </p:pic>
    </p:spTree>
    <p:extLst>
      <p:ext uri="{BB962C8B-B14F-4D97-AF65-F5344CB8AC3E}">
        <p14:creationId xmlns:p14="http://schemas.microsoft.com/office/powerpoint/2010/main" val="41724535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SlideMembers_SupermarketFreePPTSample_PS_4855 (1)</Template>
  <TotalTime>1083</TotalTime>
  <Words>3085</Words>
  <Application>Microsoft Office PowerPoint</Application>
  <PresentationFormat>Widescreen</PresentationFormat>
  <Paragraphs>230</Paragraphs>
  <Slides>55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굴림체</vt:lpstr>
      <vt:lpstr>맑은 고딕</vt:lpstr>
      <vt:lpstr>Arial</vt:lpstr>
      <vt:lpstr>Arial Black</vt:lpstr>
      <vt:lpstr>Calibri</vt:lpstr>
      <vt:lpstr>Calibri Light</vt:lpstr>
      <vt:lpstr>ff10</vt:lpstr>
      <vt:lpstr>Times New Roman</vt:lpstr>
      <vt:lpstr>Office 테마</vt:lpstr>
      <vt:lpstr>Grocery Delivery Application</vt:lpstr>
      <vt:lpstr>PowerPoint Presentation</vt:lpstr>
      <vt:lpstr> INTRODUCTION</vt:lpstr>
      <vt:lpstr>PowerPoint Presentation</vt:lpstr>
      <vt:lpstr> SYSTEM SPECIFICATIONS</vt:lpstr>
      <vt:lpstr>    SYSTEM SPECIFICATIONS</vt:lpstr>
      <vt:lpstr>PowerPoint Presentation</vt:lpstr>
      <vt:lpstr>ER DIAGRAM</vt:lpstr>
      <vt:lpstr>    USECASE DIAGRAM</vt:lpstr>
      <vt:lpstr>CLASS DIAGRAM</vt:lpstr>
      <vt:lpstr>PowerPoint Presentation</vt:lpstr>
      <vt:lpstr>  IMPLEMENTATION</vt:lpstr>
      <vt:lpstr>FEASIBILITY STUDY</vt:lpstr>
      <vt:lpstr> ECONOMIC FEASIBILITY</vt:lpstr>
      <vt:lpstr> TECHNICAL FEASIBILITY</vt:lpstr>
      <vt:lpstr>PowerPoint Presentation</vt:lpstr>
      <vt:lpstr>    MODULES</vt:lpstr>
      <vt:lpstr>PowerPoint Presentation</vt:lpstr>
      <vt:lpstr>PowerPoint Presentation</vt:lpstr>
      <vt:lpstr>    About JAVA</vt:lpstr>
      <vt:lpstr>  About SpringBoot</vt:lpstr>
      <vt:lpstr>What’s the Difference Between Spring and Spring Boot?</vt:lpstr>
      <vt:lpstr>  Features of SPRINGBOOT</vt:lpstr>
      <vt:lpstr>    REST API</vt:lpstr>
      <vt:lpstr>PowerPoint Presentation</vt:lpstr>
      <vt:lpstr>   JPA ( JAVA PERSISTANCE API )</vt:lpstr>
      <vt:lpstr>         HIBERNATE</vt:lpstr>
      <vt:lpstr>  DIFFERENCE BETWEEN JPA AND HIBERNATE</vt:lpstr>
      <vt:lpstr>  About MySQL</vt:lpstr>
      <vt:lpstr>  About POSTMAN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ENHANCEMENT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Delivery Application</dc:title>
  <dc:creator>Microsoft account</dc:creator>
  <cp:lastModifiedBy>satya prakash</cp:lastModifiedBy>
  <cp:revision>201</cp:revision>
  <dcterms:created xsi:type="dcterms:W3CDTF">2022-06-18T14:16:42Z</dcterms:created>
  <dcterms:modified xsi:type="dcterms:W3CDTF">2022-12-22T05:19:41Z</dcterms:modified>
</cp:coreProperties>
</file>